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  <p:sldMasterId id="2147483679" r:id="rId3"/>
  </p:sldMasterIdLst>
  <p:notesMasterIdLst>
    <p:notesMasterId r:id="rId15"/>
  </p:notesMasterIdLst>
  <p:sldIdLst>
    <p:sldId id="2748" r:id="rId4"/>
    <p:sldId id="2369" r:id="rId5"/>
    <p:sldId id="2361" r:id="rId6"/>
    <p:sldId id="2749" r:id="rId7"/>
    <p:sldId id="2750" r:id="rId8"/>
    <p:sldId id="2751" r:id="rId9"/>
    <p:sldId id="2745" r:id="rId10"/>
    <p:sldId id="2743" r:id="rId11"/>
    <p:sldId id="2747" r:id="rId12"/>
    <p:sldId id="2746" r:id="rId13"/>
    <p:sldId id="2360" r:id="rId14"/>
  </p:sldIdLst>
  <p:sldSz cx="24384000" cy="13716000"/>
  <p:notesSz cx="6858000" cy="9144000"/>
  <p:embeddedFontLst>
    <p:embeddedFont>
      <p:font typeface="Avenir Black" panose="020B0604020202020204" charset="0"/>
      <p:bold r:id="rId16"/>
      <p:italic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Gotham Black" pitchFamily="50" charset="0"/>
      <p:regular r:id="rId23"/>
    </p:embeddedFont>
    <p:embeddedFont>
      <p:font typeface="Helvetica" panose="020B0604020202020204" pitchFamily="34" charset="0"/>
      <p:regular r:id="rId24"/>
      <p:bold r:id="rId25"/>
      <p:italic r:id="rId26"/>
      <p:boldItalic r:id="rId27"/>
    </p:embeddedFont>
    <p:embeddedFont>
      <p:font typeface="Lato" panose="020B0604020202020204" charset="0"/>
      <p:regular r:id="rId28"/>
      <p:bold r:id="rId29"/>
      <p:italic r:id="rId30"/>
      <p:boldItalic r:id="rId31"/>
    </p:embeddedFont>
    <p:embeddedFont>
      <p:font typeface="Lato Black" panose="020B0604020202020204" charset="0"/>
      <p:bold r:id="rId32"/>
      <p:italic r:id="rId33"/>
      <p:boldItalic r:id="rId34"/>
    </p:embeddedFont>
    <p:embeddedFont>
      <p:font typeface="Montserrat Bold" panose="020B0604020202020204" charset="0"/>
      <p:bold r:id="rId35"/>
      <p:italic r:id="rId36"/>
      <p:boldItalic r:id="rId37"/>
    </p:embeddedFont>
    <p:embeddedFont>
      <p:font typeface="Segoe UI" panose="020B0502040204020203" pitchFamily="34" charset="0"/>
      <p:regular r:id="rId38"/>
      <p:bold r:id="rId39"/>
      <p:italic r:id="rId40"/>
      <p:boldItalic r:id="rId41"/>
    </p:embeddedFont>
    <p:embeddedFont>
      <p:font typeface="Segoe UI Bold" panose="020B0802040204020203" pitchFamily="34" charset="0"/>
      <p:bold r:id="rId42"/>
      <p:italic r:id="rId43"/>
      <p:boldItalic r:id="rId44"/>
    </p:embeddedFont>
    <p:embeddedFont>
      <p:font typeface="Source Sans Pro Light" panose="020B0403030403020204" pitchFamily="34" charset="0"/>
      <p:regular r:id="rId45"/>
      <p:italic r:id="rId46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  <p:extLst>
    <p:ext uri="{521415D9-36F7-43E2-AB2F-B90AF26B5E84}">
      <p14:sectionLst xmlns:p14="http://schemas.microsoft.com/office/powerpoint/2010/main">
        <p14:section name="Default Section" id="{86E6068C-2F11-45C3-99E8-1FB5C5281F5F}">
          <p14:sldIdLst>
            <p14:sldId id="2748"/>
            <p14:sldId id="2369"/>
          </p14:sldIdLst>
        </p14:section>
        <p14:section name="Untitled Section" id="{1C72E3E6-862D-4009-B2FC-5B7677305088}">
          <p14:sldIdLst>
            <p14:sldId id="2361"/>
            <p14:sldId id="2749"/>
            <p14:sldId id="2750"/>
            <p14:sldId id="2751"/>
            <p14:sldId id="2745"/>
            <p14:sldId id="2743"/>
            <p14:sldId id="2747"/>
            <p14:sldId id="2746"/>
            <p14:sldId id="236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C3D3"/>
    <a:srgbClr val="113653"/>
    <a:srgbClr val="C9E7ED"/>
    <a:srgbClr val="031F38"/>
    <a:srgbClr val="10283C"/>
    <a:srgbClr val="11324B"/>
    <a:srgbClr val="102E45"/>
    <a:srgbClr val="10324B"/>
    <a:srgbClr val="02162A"/>
    <a:srgbClr val="E6D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D5BFDA-F781-4A6A-B36A-E5E9CF36AD50}" v="33" dt="2021-08-04T11:56:02.071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/>
      <a:tcStyle>
        <a:tcBdr/>
        <a:fill>
          <a:solidFill>
            <a:srgbClr val="FCE9F0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162" autoAdjust="0"/>
    <p:restoredTop sz="94249" autoAdjust="0"/>
  </p:normalViewPr>
  <p:slideViewPr>
    <p:cSldViewPr snapToGrid="0">
      <p:cViewPr varScale="1">
        <p:scale>
          <a:sx n="32" d="100"/>
          <a:sy n="32" d="100"/>
        </p:scale>
        <p:origin x="11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80" d="100"/>
        <a:sy n="8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font" Target="fonts/font24.fntdata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42" Type="http://schemas.openxmlformats.org/officeDocument/2006/relationships/font" Target="fonts/font2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9" Type="http://schemas.openxmlformats.org/officeDocument/2006/relationships/font" Target="fonts/font14.fntdata"/><Relationship Id="rId11" Type="http://schemas.openxmlformats.org/officeDocument/2006/relationships/slide" Target="slides/slide8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font" Target="fonts/font25.fntdata"/><Relationship Id="rId45" Type="http://schemas.openxmlformats.org/officeDocument/2006/relationships/font" Target="fonts/font30.fntdata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4" Type="http://schemas.openxmlformats.org/officeDocument/2006/relationships/font" Target="fonts/font2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43" Type="http://schemas.openxmlformats.org/officeDocument/2006/relationships/font" Target="fonts/font28.fntdata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microsoft.com/office/2015/10/relationships/revisionInfo" Target="revisionInfo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font" Target="fonts/font23.fntdata"/><Relationship Id="rId46" Type="http://schemas.openxmlformats.org/officeDocument/2006/relationships/font" Target="fonts/font31.fntdata"/><Relationship Id="rId20" Type="http://schemas.openxmlformats.org/officeDocument/2006/relationships/font" Target="fonts/font5.fntdata"/><Relationship Id="rId41" Type="http://schemas.openxmlformats.org/officeDocument/2006/relationships/font" Target="fonts/font2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6" name="Shape 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+mj-lt"/>
        <a:ea typeface="+mj-ea"/>
        <a:cs typeface="+mj-cs"/>
        <a:sym typeface="Lucida Grande"/>
      </a:defRPr>
    </a:lvl1pPr>
    <a:lvl2pPr indent="228600" defTabSz="457200" latinLnBrk="0">
      <a:defRPr sz="2200">
        <a:latin typeface="+mj-lt"/>
        <a:ea typeface="+mj-ea"/>
        <a:cs typeface="+mj-cs"/>
        <a:sym typeface="Lucida Grande"/>
      </a:defRPr>
    </a:lvl2pPr>
    <a:lvl3pPr indent="457200" defTabSz="457200" latinLnBrk="0">
      <a:defRPr sz="2200">
        <a:latin typeface="+mj-lt"/>
        <a:ea typeface="+mj-ea"/>
        <a:cs typeface="+mj-cs"/>
        <a:sym typeface="Lucida Grande"/>
      </a:defRPr>
    </a:lvl3pPr>
    <a:lvl4pPr indent="685800" defTabSz="457200" latinLnBrk="0">
      <a:defRPr sz="2200">
        <a:latin typeface="+mj-lt"/>
        <a:ea typeface="+mj-ea"/>
        <a:cs typeface="+mj-cs"/>
        <a:sym typeface="Lucida Grande"/>
      </a:defRPr>
    </a:lvl4pPr>
    <a:lvl5pPr indent="914400" defTabSz="457200" latinLnBrk="0">
      <a:defRPr sz="2200">
        <a:latin typeface="+mj-lt"/>
        <a:ea typeface="+mj-ea"/>
        <a:cs typeface="+mj-cs"/>
        <a:sym typeface="Lucida Grande"/>
      </a:defRPr>
    </a:lvl5pPr>
    <a:lvl6pPr indent="1143000" defTabSz="457200" latinLnBrk="0">
      <a:defRPr sz="2200">
        <a:latin typeface="+mj-lt"/>
        <a:ea typeface="+mj-ea"/>
        <a:cs typeface="+mj-cs"/>
        <a:sym typeface="Lucida Grande"/>
      </a:defRPr>
    </a:lvl6pPr>
    <a:lvl7pPr indent="1371600" defTabSz="457200" latinLnBrk="0">
      <a:defRPr sz="2200">
        <a:latin typeface="+mj-lt"/>
        <a:ea typeface="+mj-ea"/>
        <a:cs typeface="+mj-cs"/>
        <a:sym typeface="Lucida Grande"/>
      </a:defRPr>
    </a:lvl7pPr>
    <a:lvl8pPr indent="1600200" defTabSz="457200" latinLnBrk="0">
      <a:defRPr sz="2200">
        <a:latin typeface="+mj-lt"/>
        <a:ea typeface="+mj-ea"/>
        <a:cs typeface="+mj-cs"/>
        <a:sym typeface="Lucida Grande"/>
      </a:defRPr>
    </a:lvl8pPr>
    <a:lvl9pPr indent="1828800" defTabSz="457200" latinLnBrk="0">
      <a:defRPr sz="2200">
        <a:latin typeface="+mj-lt"/>
        <a:ea typeface="+mj-ea"/>
        <a:cs typeface="+mj-cs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633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lnSpc>
                <a:spcPct val="150000"/>
              </a:lnSpc>
              <a:buFont typeface="Arial" pitchFamily="34" charset="0"/>
              <a:buNone/>
            </a:pPr>
            <a:endParaRPr lang="en-US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B94F7-64DD-5345-B5F5-D72ACEF9D1DE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178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The END (movie theme)</a:t>
            </a:r>
            <a:r>
              <a:rPr kumimoji="0" lang="en-US" sz="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endParaRPr kumimoji="0" lang="en-ZA" sz="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783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90664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841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627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576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664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lnSpc>
                <a:spcPct val="150000"/>
              </a:lnSpc>
              <a:buFont typeface="Arial" pitchFamily="34" charset="0"/>
              <a:buNone/>
            </a:pPr>
            <a:endParaRPr lang="en-US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B94F7-64DD-5345-B5F5-D72ACEF9D1D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228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lnSpc>
                <a:spcPct val="150000"/>
              </a:lnSpc>
              <a:buFont typeface="Arial" pitchFamily="34" charset="0"/>
              <a:buNone/>
            </a:pPr>
            <a:endParaRPr lang="en-US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B94F7-64DD-5345-B5F5-D72ACEF9D1DE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979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lnSpc>
                <a:spcPct val="150000"/>
              </a:lnSpc>
              <a:buFont typeface="Arial" pitchFamily="34" charset="0"/>
              <a:buNone/>
            </a:pPr>
            <a:endParaRPr lang="en-US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B94F7-64DD-5345-B5F5-D72ACEF9D1DE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967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2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2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27197-B5AB-4954-BADB-1F7B320AE42F}" type="datetimeFigureOut">
              <a:rPr lang="en-US" smtClean="0"/>
              <a:t>8/4/2021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3646082" y="12970554"/>
            <a:ext cx="468077" cy="471924"/>
          </a:xfrm>
        </p:spPr>
        <p:txBody>
          <a:bodyPr/>
          <a:lstStyle/>
          <a:p>
            <a:fld id="{D5EF9822-D7AB-41B1-B09F-F40948DF51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47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1492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09944" y="506361"/>
            <a:ext cx="21208996" cy="91030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766" b="0" cap="all" spc="108" baseline="0">
                <a:solidFill>
                  <a:srgbClr val="002060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09944" y="1495060"/>
            <a:ext cx="384048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509944" y="13145786"/>
            <a:ext cx="4756148" cy="2668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734" b="1" spc="64" baseline="0" dirty="0">
                <a:solidFill>
                  <a:schemeClr val="accent3"/>
                </a:solidFill>
                <a:latin typeface="Lato" panose="020F0502020204030203" pitchFamily="34" charset="0"/>
              </a:rPr>
              <a:t>PPS </a:t>
            </a:r>
            <a:r>
              <a:rPr lang="en-US" sz="1734" b="1" spc="64" baseline="0" dirty="0">
                <a:solidFill>
                  <a:srgbClr val="002060"/>
                </a:solidFill>
                <a:latin typeface="Lato" panose="020F0502020204030203" pitchFamily="34" charset="0"/>
              </a:rPr>
              <a:t>SHORT TERM INSURANCE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23203794" y="13145786"/>
            <a:ext cx="551980" cy="2668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1734" b="0" spc="64" baseline="0" smtClean="0">
                <a:solidFill>
                  <a:srgbClr val="002060"/>
                </a:solidFill>
                <a:latin typeface="Lato" panose="020F0502020204030203" pitchFamily="34" charset="0"/>
              </a:rPr>
              <a:pPr algn="r"/>
              <a:t>‹#›</a:t>
            </a:fld>
            <a:endParaRPr lang="en-US" sz="1734" b="0" spc="64" baseline="0" dirty="0">
              <a:solidFill>
                <a:srgbClr val="002060"/>
              </a:solidFill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65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>
        <p15:guide id="1" orient="horz" pos="3600">
          <p15:clr>
            <a:srgbClr val="FBAE40"/>
          </p15:clr>
        </p15:guide>
        <p15:guide id="2" pos="7179">
          <p15:clr>
            <a:srgbClr val="FBAE40"/>
          </p15:clr>
        </p15:guide>
        <p15:guide id="3" pos="498">
          <p15:clr>
            <a:srgbClr val="FBAE40"/>
          </p15:clr>
        </p15:guide>
        <p15:guide id="4" orient="horz" pos="408">
          <p15:clr>
            <a:srgbClr val="FBAE40"/>
          </p15:clr>
        </p15:guide>
        <p15:guide id="5" orient="horz" pos="129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70;p7">
            <a:extLst>
              <a:ext uri="{FF2B5EF4-FFF2-40B4-BE49-F238E27FC236}">
                <a16:creationId xmlns:a16="http://schemas.microsoft.com/office/drawing/2014/main" id="{80D76B07-1756-F541-B187-8167F81EADED}"/>
              </a:ext>
            </a:extLst>
          </p:cNvPr>
          <p:cNvGrpSpPr/>
          <p:nvPr userDrawn="1"/>
        </p:nvGrpSpPr>
        <p:grpSpPr>
          <a:xfrm>
            <a:off x="-1091946" y="-1062266"/>
            <a:ext cx="6199200" cy="6199200"/>
            <a:chOff x="-474900" y="321200"/>
            <a:chExt cx="2324700" cy="2324700"/>
          </a:xfrm>
        </p:grpSpPr>
        <p:sp>
          <p:nvSpPr>
            <p:cNvPr id="5" name="Google Shape;71;p7">
              <a:extLst>
                <a:ext uri="{FF2B5EF4-FFF2-40B4-BE49-F238E27FC236}">
                  <a16:creationId xmlns:a16="http://schemas.microsoft.com/office/drawing/2014/main" id="{16CD3730-30C8-FA41-9834-D94125845C0F}"/>
                </a:ext>
              </a:extLst>
            </p:cNvPr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 b="1" i="0" dirty="0">
                <a:latin typeface="Segoe UI Bold"/>
              </a:endParaRPr>
            </a:p>
          </p:txBody>
        </p:sp>
        <p:sp>
          <p:nvSpPr>
            <p:cNvPr id="6" name="Google Shape;72;p7">
              <a:extLst>
                <a:ext uri="{FF2B5EF4-FFF2-40B4-BE49-F238E27FC236}">
                  <a16:creationId xmlns:a16="http://schemas.microsoft.com/office/drawing/2014/main" id="{BD283FE4-9CDC-9849-A23D-06E2F59E5983}"/>
                </a:ext>
              </a:extLst>
            </p:cNvPr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 b="1" i="0" dirty="0">
                <a:latin typeface="Segoe UI Bold"/>
              </a:endParaRPr>
            </a:p>
          </p:txBody>
        </p:sp>
        <p:sp>
          <p:nvSpPr>
            <p:cNvPr id="7" name="Google Shape;73;p7">
              <a:extLst>
                <a:ext uri="{FF2B5EF4-FFF2-40B4-BE49-F238E27FC236}">
                  <a16:creationId xmlns:a16="http://schemas.microsoft.com/office/drawing/2014/main" id="{1E51E2F5-89B3-7C44-8B7C-ADDFBBFECFA5}"/>
                </a:ext>
              </a:extLst>
            </p:cNvPr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 b="1" i="0" dirty="0">
                <a:latin typeface="Segoe UI Bold"/>
              </a:endParaRPr>
            </a:p>
          </p:txBody>
        </p:sp>
        <p:sp>
          <p:nvSpPr>
            <p:cNvPr id="8" name="Google Shape;74;p7">
              <a:extLst>
                <a:ext uri="{FF2B5EF4-FFF2-40B4-BE49-F238E27FC236}">
                  <a16:creationId xmlns:a16="http://schemas.microsoft.com/office/drawing/2014/main" id="{8882E530-51C9-1743-B011-58667F75E0FE}"/>
                </a:ext>
              </a:extLst>
            </p:cNvPr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 b="1" i="0" dirty="0">
                <a:latin typeface="Segoe UI Bold"/>
              </a:endParaRPr>
            </a:p>
          </p:txBody>
        </p:sp>
      </p:grpSp>
      <p:sp>
        <p:nvSpPr>
          <p:cNvPr id="9" name="Google Shape;76;p7">
            <a:extLst>
              <a:ext uri="{FF2B5EF4-FFF2-40B4-BE49-F238E27FC236}">
                <a16:creationId xmlns:a16="http://schemas.microsoft.com/office/drawing/2014/main" id="{D2FE4CA0-B282-5147-8004-8897C458CB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19200" y="1153250"/>
            <a:ext cx="13920800" cy="182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b="1" i="0">
                <a:solidFill>
                  <a:srgbClr val="132437"/>
                </a:solidFill>
                <a:latin typeface="Segoe UI 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735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2E386A-2FC3-4E75-93CF-5433B74BC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/>
            <a:fld id="{8431FAAF-3431-4335-897B-9FCB093307E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8/4/2021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7821FA-5B6F-49D7-B1D3-90D70E56E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/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876655-0B1E-418D-8073-1572A1C95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9D6AA16B-A539-4DC4-9B08-C797AA7D9F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013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980850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09944" y="506361"/>
            <a:ext cx="21208996" cy="91030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766" b="0" cap="all" spc="108" baseline="0">
                <a:solidFill>
                  <a:srgbClr val="002060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09944" y="1495060"/>
            <a:ext cx="384048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509944" y="13145786"/>
            <a:ext cx="4756148" cy="2668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734" b="1" spc="64" baseline="0" dirty="0">
                <a:solidFill>
                  <a:schemeClr val="accent3"/>
                </a:solidFill>
                <a:latin typeface="Lato" panose="020F0502020204030203" pitchFamily="34" charset="0"/>
              </a:rPr>
              <a:t>PPS </a:t>
            </a:r>
            <a:r>
              <a:rPr lang="en-US" sz="1734" b="1" spc="64" baseline="0" dirty="0">
                <a:solidFill>
                  <a:srgbClr val="002060"/>
                </a:solidFill>
                <a:latin typeface="Lato" panose="020F0502020204030203" pitchFamily="34" charset="0"/>
              </a:rPr>
              <a:t>SHORT TERM INSURANCE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23203794" y="13145786"/>
            <a:ext cx="551980" cy="2668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1734" b="0" spc="64" baseline="0" smtClean="0">
                <a:solidFill>
                  <a:srgbClr val="002060"/>
                </a:solidFill>
                <a:latin typeface="Lato" panose="020F0502020204030203" pitchFamily="34" charset="0"/>
              </a:rPr>
              <a:pPr algn="r"/>
              <a:t>‹#›</a:t>
            </a:fld>
            <a:endParaRPr lang="en-US" sz="1734" b="0" spc="64" baseline="0" dirty="0">
              <a:solidFill>
                <a:srgbClr val="002060"/>
              </a:solidFill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01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>
        <p15:guide id="1" orient="horz" pos="3600">
          <p15:clr>
            <a:srgbClr val="FBAE40"/>
          </p15:clr>
        </p15:guide>
        <p15:guide id="2" pos="7179">
          <p15:clr>
            <a:srgbClr val="FBAE40"/>
          </p15:clr>
        </p15:guide>
        <p15:guide id="3" pos="498">
          <p15:clr>
            <a:srgbClr val="FBAE40"/>
          </p15:clr>
        </p15:guide>
        <p15:guide id="4" orient="horz" pos="408">
          <p15:clr>
            <a:srgbClr val="FBAE40"/>
          </p15:clr>
        </p15:guide>
        <p15:guide id="5" orient="horz" pos="129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70;p7">
            <a:extLst>
              <a:ext uri="{FF2B5EF4-FFF2-40B4-BE49-F238E27FC236}">
                <a16:creationId xmlns:a16="http://schemas.microsoft.com/office/drawing/2014/main" id="{80D76B07-1756-F541-B187-8167F81EADED}"/>
              </a:ext>
            </a:extLst>
          </p:cNvPr>
          <p:cNvGrpSpPr/>
          <p:nvPr userDrawn="1"/>
        </p:nvGrpSpPr>
        <p:grpSpPr>
          <a:xfrm>
            <a:off x="-1091946" y="-1062266"/>
            <a:ext cx="6199200" cy="6199200"/>
            <a:chOff x="-474900" y="321200"/>
            <a:chExt cx="2324700" cy="2324700"/>
          </a:xfrm>
        </p:grpSpPr>
        <p:sp>
          <p:nvSpPr>
            <p:cNvPr id="5" name="Google Shape;71;p7">
              <a:extLst>
                <a:ext uri="{FF2B5EF4-FFF2-40B4-BE49-F238E27FC236}">
                  <a16:creationId xmlns:a16="http://schemas.microsoft.com/office/drawing/2014/main" id="{16CD3730-30C8-FA41-9834-D94125845C0F}"/>
                </a:ext>
              </a:extLst>
            </p:cNvPr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 b="1" i="0" dirty="0">
                <a:latin typeface="Segoe UI Bold"/>
              </a:endParaRPr>
            </a:p>
          </p:txBody>
        </p:sp>
        <p:sp>
          <p:nvSpPr>
            <p:cNvPr id="6" name="Google Shape;72;p7">
              <a:extLst>
                <a:ext uri="{FF2B5EF4-FFF2-40B4-BE49-F238E27FC236}">
                  <a16:creationId xmlns:a16="http://schemas.microsoft.com/office/drawing/2014/main" id="{BD283FE4-9CDC-9849-A23D-06E2F59E5983}"/>
                </a:ext>
              </a:extLst>
            </p:cNvPr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 b="1" i="0" dirty="0">
                <a:latin typeface="Segoe UI Bold"/>
              </a:endParaRPr>
            </a:p>
          </p:txBody>
        </p:sp>
        <p:sp>
          <p:nvSpPr>
            <p:cNvPr id="7" name="Google Shape;73;p7">
              <a:extLst>
                <a:ext uri="{FF2B5EF4-FFF2-40B4-BE49-F238E27FC236}">
                  <a16:creationId xmlns:a16="http://schemas.microsoft.com/office/drawing/2014/main" id="{1E51E2F5-89B3-7C44-8B7C-ADDFBBFECFA5}"/>
                </a:ext>
              </a:extLst>
            </p:cNvPr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 b="1" i="0" dirty="0">
                <a:latin typeface="Segoe UI Bold"/>
              </a:endParaRPr>
            </a:p>
          </p:txBody>
        </p:sp>
        <p:sp>
          <p:nvSpPr>
            <p:cNvPr id="8" name="Google Shape;74;p7">
              <a:extLst>
                <a:ext uri="{FF2B5EF4-FFF2-40B4-BE49-F238E27FC236}">
                  <a16:creationId xmlns:a16="http://schemas.microsoft.com/office/drawing/2014/main" id="{8882E530-51C9-1743-B011-58667F75E0FE}"/>
                </a:ext>
              </a:extLst>
            </p:cNvPr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 b="1" i="0" dirty="0">
                <a:latin typeface="Segoe UI Bold"/>
              </a:endParaRPr>
            </a:p>
          </p:txBody>
        </p:sp>
      </p:grpSp>
      <p:sp>
        <p:nvSpPr>
          <p:cNvPr id="9" name="Google Shape;76;p7">
            <a:extLst>
              <a:ext uri="{FF2B5EF4-FFF2-40B4-BE49-F238E27FC236}">
                <a16:creationId xmlns:a16="http://schemas.microsoft.com/office/drawing/2014/main" id="{D2FE4CA0-B282-5147-8004-8897C458CB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19200" y="1153250"/>
            <a:ext cx="13920800" cy="182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b="1" i="0">
                <a:solidFill>
                  <a:srgbClr val="132437"/>
                </a:solidFill>
                <a:latin typeface="Segoe UI 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4493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2E386A-2FC3-4E75-93CF-5433B74BC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/>
            <a:fld id="{8431FAAF-3431-4335-897B-9FCB093307E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8/4/2021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7821FA-5B6F-49D7-B1D3-90D70E56E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/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876655-0B1E-418D-8073-1572A1C95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9D6AA16B-A539-4DC4-9B08-C797AA7D9F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694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Wh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16563" y="611505"/>
            <a:ext cx="468077" cy="4719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59471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3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243280" y="395254"/>
            <a:ext cx="19281239" cy="671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3610166" y="3962400"/>
            <a:ext cx="9550401" cy="975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42529" y="12970554"/>
            <a:ext cx="475184" cy="5207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825500">
              <a:defRPr sz="240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9" r:id="rId4"/>
  </p:sldLayoutIdLst>
  <p:transition spd="med"/>
  <p:txStyles>
    <p:titleStyle>
      <a:lvl1pPr marL="0" marR="0" indent="0" algn="l" defTabSz="825500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all" spc="0" baseline="0">
          <a:solidFill>
            <a:srgbClr val="000000"/>
          </a:solidFill>
          <a:uFillTx/>
          <a:latin typeface="Gotham Black"/>
          <a:ea typeface="Gotham Black"/>
          <a:cs typeface="Gotham Black"/>
          <a:sym typeface="Gotham Black"/>
        </a:defRPr>
      </a:lvl1pPr>
      <a:lvl2pPr marL="0" marR="0" indent="0" algn="l" defTabSz="825500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all" spc="0" baseline="0">
          <a:solidFill>
            <a:srgbClr val="000000"/>
          </a:solidFill>
          <a:uFillTx/>
          <a:latin typeface="Gotham Black"/>
          <a:ea typeface="Gotham Black"/>
          <a:cs typeface="Gotham Black"/>
          <a:sym typeface="Gotham Black"/>
        </a:defRPr>
      </a:lvl2pPr>
      <a:lvl3pPr marL="0" marR="0" indent="0" algn="l" defTabSz="825500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all" spc="0" baseline="0">
          <a:solidFill>
            <a:srgbClr val="000000"/>
          </a:solidFill>
          <a:uFillTx/>
          <a:latin typeface="Gotham Black"/>
          <a:ea typeface="Gotham Black"/>
          <a:cs typeface="Gotham Black"/>
          <a:sym typeface="Gotham Black"/>
        </a:defRPr>
      </a:lvl3pPr>
      <a:lvl4pPr marL="0" marR="0" indent="0" algn="l" defTabSz="825500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all" spc="0" baseline="0">
          <a:solidFill>
            <a:srgbClr val="000000"/>
          </a:solidFill>
          <a:uFillTx/>
          <a:latin typeface="Gotham Black"/>
          <a:ea typeface="Gotham Black"/>
          <a:cs typeface="Gotham Black"/>
          <a:sym typeface="Gotham Black"/>
        </a:defRPr>
      </a:lvl4pPr>
      <a:lvl5pPr marL="0" marR="0" indent="0" algn="l" defTabSz="825500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all" spc="0" baseline="0">
          <a:solidFill>
            <a:srgbClr val="000000"/>
          </a:solidFill>
          <a:uFillTx/>
          <a:latin typeface="Gotham Black"/>
          <a:ea typeface="Gotham Black"/>
          <a:cs typeface="Gotham Black"/>
          <a:sym typeface="Gotham Black"/>
        </a:defRPr>
      </a:lvl5pPr>
      <a:lvl6pPr marL="0" marR="0" indent="0" algn="l" defTabSz="825500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all" spc="0" baseline="0">
          <a:solidFill>
            <a:srgbClr val="000000"/>
          </a:solidFill>
          <a:uFillTx/>
          <a:latin typeface="Gotham Black"/>
          <a:ea typeface="Gotham Black"/>
          <a:cs typeface="Gotham Black"/>
          <a:sym typeface="Gotham Black"/>
        </a:defRPr>
      </a:lvl6pPr>
      <a:lvl7pPr marL="0" marR="0" indent="0" algn="l" defTabSz="825500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all" spc="0" baseline="0">
          <a:solidFill>
            <a:srgbClr val="000000"/>
          </a:solidFill>
          <a:uFillTx/>
          <a:latin typeface="Gotham Black"/>
          <a:ea typeface="Gotham Black"/>
          <a:cs typeface="Gotham Black"/>
          <a:sym typeface="Gotham Black"/>
        </a:defRPr>
      </a:lvl7pPr>
      <a:lvl8pPr marL="0" marR="0" indent="0" algn="l" defTabSz="825500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all" spc="0" baseline="0">
          <a:solidFill>
            <a:srgbClr val="000000"/>
          </a:solidFill>
          <a:uFillTx/>
          <a:latin typeface="Gotham Black"/>
          <a:ea typeface="Gotham Black"/>
          <a:cs typeface="Gotham Black"/>
          <a:sym typeface="Gotham Black"/>
        </a:defRPr>
      </a:lvl8pPr>
      <a:lvl9pPr marL="0" marR="0" indent="0" algn="l" defTabSz="825500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all" spc="0" baseline="0">
          <a:solidFill>
            <a:srgbClr val="000000"/>
          </a:solidFill>
          <a:uFillTx/>
          <a:latin typeface="Gotham Black"/>
          <a:ea typeface="Gotham Black"/>
          <a:cs typeface="Gotham Black"/>
          <a:sym typeface="Gotham Black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Black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Black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Black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Black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Black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Black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Black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Black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Black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243280" y="395254"/>
            <a:ext cx="19281239" cy="671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3610166" y="3962400"/>
            <a:ext cx="9550401" cy="975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42529" y="12970554"/>
            <a:ext cx="475184" cy="5207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825500">
              <a:defRPr sz="240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6125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</p:sldLayoutIdLst>
  <p:transition spd="med"/>
  <p:txStyles>
    <p:titleStyle>
      <a:lvl1pPr marL="0" marR="0" indent="0" algn="l" defTabSz="825500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all" spc="0" baseline="0">
          <a:solidFill>
            <a:srgbClr val="000000"/>
          </a:solidFill>
          <a:uFillTx/>
          <a:latin typeface="Gotham Black"/>
          <a:ea typeface="Gotham Black"/>
          <a:cs typeface="Gotham Black"/>
          <a:sym typeface="Gotham Black"/>
        </a:defRPr>
      </a:lvl1pPr>
      <a:lvl2pPr marL="0" marR="0" indent="0" algn="l" defTabSz="825500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all" spc="0" baseline="0">
          <a:solidFill>
            <a:srgbClr val="000000"/>
          </a:solidFill>
          <a:uFillTx/>
          <a:latin typeface="Gotham Black"/>
          <a:ea typeface="Gotham Black"/>
          <a:cs typeface="Gotham Black"/>
          <a:sym typeface="Gotham Black"/>
        </a:defRPr>
      </a:lvl2pPr>
      <a:lvl3pPr marL="0" marR="0" indent="0" algn="l" defTabSz="825500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all" spc="0" baseline="0">
          <a:solidFill>
            <a:srgbClr val="000000"/>
          </a:solidFill>
          <a:uFillTx/>
          <a:latin typeface="Gotham Black"/>
          <a:ea typeface="Gotham Black"/>
          <a:cs typeface="Gotham Black"/>
          <a:sym typeface="Gotham Black"/>
        </a:defRPr>
      </a:lvl3pPr>
      <a:lvl4pPr marL="0" marR="0" indent="0" algn="l" defTabSz="825500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all" spc="0" baseline="0">
          <a:solidFill>
            <a:srgbClr val="000000"/>
          </a:solidFill>
          <a:uFillTx/>
          <a:latin typeface="Gotham Black"/>
          <a:ea typeface="Gotham Black"/>
          <a:cs typeface="Gotham Black"/>
          <a:sym typeface="Gotham Black"/>
        </a:defRPr>
      </a:lvl4pPr>
      <a:lvl5pPr marL="0" marR="0" indent="0" algn="l" defTabSz="825500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all" spc="0" baseline="0">
          <a:solidFill>
            <a:srgbClr val="000000"/>
          </a:solidFill>
          <a:uFillTx/>
          <a:latin typeface="Gotham Black"/>
          <a:ea typeface="Gotham Black"/>
          <a:cs typeface="Gotham Black"/>
          <a:sym typeface="Gotham Black"/>
        </a:defRPr>
      </a:lvl5pPr>
      <a:lvl6pPr marL="0" marR="0" indent="0" algn="l" defTabSz="825500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all" spc="0" baseline="0">
          <a:solidFill>
            <a:srgbClr val="000000"/>
          </a:solidFill>
          <a:uFillTx/>
          <a:latin typeface="Gotham Black"/>
          <a:ea typeface="Gotham Black"/>
          <a:cs typeface="Gotham Black"/>
          <a:sym typeface="Gotham Black"/>
        </a:defRPr>
      </a:lvl6pPr>
      <a:lvl7pPr marL="0" marR="0" indent="0" algn="l" defTabSz="825500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all" spc="0" baseline="0">
          <a:solidFill>
            <a:srgbClr val="000000"/>
          </a:solidFill>
          <a:uFillTx/>
          <a:latin typeface="Gotham Black"/>
          <a:ea typeface="Gotham Black"/>
          <a:cs typeface="Gotham Black"/>
          <a:sym typeface="Gotham Black"/>
        </a:defRPr>
      </a:lvl7pPr>
      <a:lvl8pPr marL="0" marR="0" indent="0" algn="l" defTabSz="825500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all" spc="0" baseline="0">
          <a:solidFill>
            <a:srgbClr val="000000"/>
          </a:solidFill>
          <a:uFillTx/>
          <a:latin typeface="Gotham Black"/>
          <a:ea typeface="Gotham Black"/>
          <a:cs typeface="Gotham Black"/>
          <a:sym typeface="Gotham Black"/>
        </a:defRPr>
      </a:lvl8pPr>
      <a:lvl9pPr marL="0" marR="0" indent="0" algn="l" defTabSz="825500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all" spc="0" baseline="0">
          <a:solidFill>
            <a:srgbClr val="000000"/>
          </a:solidFill>
          <a:uFillTx/>
          <a:latin typeface="Gotham Black"/>
          <a:ea typeface="Gotham Black"/>
          <a:cs typeface="Gotham Black"/>
          <a:sym typeface="Gotham Black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Black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Black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Black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Black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Black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Black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Black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Black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Black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man standing on hallway">
            <a:extLst>
              <a:ext uri="{FF2B5EF4-FFF2-40B4-BE49-F238E27FC236}">
                <a16:creationId xmlns:a16="http://schemas.microsoft.com/office/drawing/2014/main" id="{6AFE54A3-DEE8-42B3-8C8F-A8C6CB88BA0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3934047" y="-5684872"/>
            <a:ext cx="16359962" cy="2453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020352C-30CA-4598-A0D9-3B303EA4348B}"/>
              </a:ext>
            </a:extLst>
          </p:cNvPr>
          <p:cNvSpPr/>
          <p:nvPr userDrawn="1"/>
        </p:nvSpPr>
        <p:spPr>
          <a:xfrm>
            <a:off x="-155945" y="-1684474"/>
            <a:ext cx="24539946" cy="16359964"/>
          </a:xfrm>
          <a:prstGeom prst="rect">
            <a:avLst/>
          </a:prstGeom>
          <a:solidFill>
            <a:srgbClr val="0A1D35">
              <a:alpha val="8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32F23A-4EBF-41CC-A9C2-08191EF0D2C8}"/>
              </a:ext>
            </a:extLst>
          </p:cNvPr>
          <p:cNvSpPr/>
          <p:nvPr userDrawn="1"/>
        </p:nvSpPr>
        <p:spPr>
          <a:xfrm>
            <a:off x="0" y="12301023"/>
            <a:ext cx="24384000" cy="817374"/>
          </a:xfrm>
          <a:prstGeom prst="rect">
            <a:avLst/>
          </a:prstGeom>
          <a:solidFill>
            <a:srgbClr val="0A1D35">
              <a:alpha val="2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1" name="Picture 10" descr="PPS divisions logo copy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5392" y="12402625"/>
            <a:ext cx="13793216" cy="6021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2A11EC-C816-4040-B920-02D1E469D4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5945" y="1459614"/>
            <a:ext cx="17295630" cy="1007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4570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spcBef>
          <a:spcPct val="0"/>
        </a:spcBef>
        <a:buNone/>
        <a:defRPr sz="6400" kern="1200">
          <a:solidFill>
            <a:schemeClr val="bg1"/>
          </a:solidFill>
          <a:latin typeface="Segoe UI" charset="0"/>
          <a:ea typeface="Segoe UI" charset="0"/>
          <a:cs typeface="Segoe UI" charset="0"/>
        </a:defRPr>
      </a:lvl1pPr>
    </p:titleStyle>
    <p:bodyStyle>
      <a:lvl1pPr marL="685800" indent="-685800" algn="l" defTabSz="914400" rtl="0" eaLnBrk="1" latinLnBrk="0" hangingPunct="1">
        <a:spcBef>
          <a:spcPct val="20000"/>
        </a:spcBef>
        <a:buFont typeface="Arial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914400" rtl="0" eaLnBrk="1" latinLnBrk="0" hangingPunct="1">
        <a:spcBef>
          <a:spcPct val="20000"/>
        </a:spcBef>
        <a:buFont typeface="Arial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914400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914400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914400" rtl="0" eaLnBrk="1" latinLnBrk="0" hangingPunct="1">
        <a:spcBef>
          <a:spcPct val="20000"/>
        </a:spcBef>
        <a:buFont typeface="Arial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svg"/><Relationship Id="rId11" Type="http://schemas.openxmlformats.org/officeDocument/2006/relationships/image" Target="../media/image15.emf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18" Type="http://schemas.openxmlformats.org/officeDocument/2006/relationships/image" Target="../media/image3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svg"/><Relationship Id="rId19" Type="http://schemas.openxmlformats.org/officeDocument/2006/relationships/image" Target="../media/image34.pn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AB100A-853A-420B-B5E8-6F33F3F9C3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b="4613"/>
          <a:stretch/>
        </p:blipFill>
        <p:spPr>
          <a:xfrm>
            <a:off x="26433" y="-51217"/>
            <a:ext cx="24372383" cy="11044799"/>
          </a:xfrm>
          <a:prstGeom prst="rect">
            <a:avLst/>
          </a:prstGeom>
        </p:spPr>
      </p:pic>
      <p:sp>
        <p:nvSpPr>
          <p:cNvPr id="33" name="SHORT-TERM INSURANCE"/>
          <p:cNvSpPr txBox="1"/>
          <p:nvPr/>
        </p:nvSpPr>
        <p:spPr>
          <a:xfrm>
            <a:off x="1916521" y="5173580"/>
            <a:ext cx="19260152" cy="1333698"/>
          </a:xfrm>
          <a:prstGeom prst="rect">
            <a:avLst/>
          </a:prstGeom>
          <a:solidFill>
            <a:srgbClr val="11324B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825500">
              <a:lnSpc>
                <a:spcPct val="70000"/>
              </a:lnSpc>
              <a:defRPr sz="9200" spc="184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sz="8000" dirty="0">
                <a:solidFill>
                  <a:schemeClr val="bg1"/>
                </a:solidFill>
              </a:rPr>
              <a:t>SHORT-TERM</a:t>
            </a:r>
            <a:r>
              <a:rPr lang="en-US" sz="8000" dirty="0">
                <a:solidFill>
                  <a:schemeClr val="bg1"/>
                </a:solidFill>
              </a:rPr>
              <a:t> </a:t>
            </a:r>
            <a:r>
              <a:rPr sz="8000" dirty="0">
                <a:solidFill>
                  <a:schemeClr val="bg1"/>
                </a:solidFill>
              </a:rPr>
              <a:t>INSURANC</a:t>
            </a:r>
            <a:r>
              <a:rPr lang="en-US" sz="8000" dirty="0">
                <a:solidFill>
                  <a:schemeClr val="bg1"/>
                </a:solidFill>
              </a:rPr>
              <a:t>E </a:t>
            </a:r>
            <a:endParaRPr sz="80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D72A79-16C7-4ABD-B552-838913D17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9993" y="11417889"/>
            <a:ext cx="3632516" cy="18383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F06A3C-67A8-4F15-A43F-3DA0D698E3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1493" y="11198263"/>
            <a:ext cx="3632516" cy="198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8397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rimary objective">
            <a:extLst>
              <a:ext uri="{FF2B5EF4-FFF2-40B4-BE49-F238E27FC236}">
                <a16:creationId xmlns:a16="http://schemas.microsoft.com/office/drawing/2014/main" id="{7C4958F5-A2F7-6E4F-8706-1362B330DB8B}"/>
              </a:ext>
            </a:extLst>
          </p:cNvPr>
          <p:cNvSpPr txBox="1"/>
          <p:nvPr/>
        </p:nvSpPr>
        <p:spPr>
          <a:xfrm>
            <a:off x="260949" y="406173"/>
            <a:ext cx="23263888" cy="761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219200">
              <a:lnSpc>
                <a:spcPct val="70000"/>
              </a:lnSpc>
              <a:defRPr sz="6000" cap="all">
                <a:solidFill>
                  <a:srgbClr val="2C3948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ASK YOUR Broker / insurer </a:t>
            </a:r>
            <a:endParaRPr b="1" dirty="0">
              <a:solidFill>
                <a:schemeClr val="accent1">
                  <a:lumMod val="20000"/>
                  <a:lumOff val="8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1" name="Primary objective">
            <a:extLst>
              <a:ext uri="{FF2B5EF4-FFF2-40B4-BE49-F238E27FC236}">
                <a16:creationId xmlns:a16="http://schemas.microsoft.com/office/drawing/2014/main" id="{062DB896-C741-4A4C-8C83-0E812255D3EA}"/>
              </a:ext>
            </a:extLst>
          </p:cNvPr>
          <p:cNvSpPr txBox="1"/>
          <p:nvPr/>
        </p:nvSpPr>
        <p:spPr>
          <a:xfrm>
            <a:off x="1105647" y="2365930"/>
            <a:ext cx="23263888" cy="629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219200">
              <a:lnSpc>
                <a:spcPct val="70000"/>
              </a:lnSpc>
              <a:defRPr sz="6000" cap="all">
                <a:solidFill>
                  <a:srgbClr val="2C3948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endParaRPr sz="4800" dirty="0">
              <a:solidFill>
                <a:schemeClr val="accent1">
                  <a:lumMod val="20000"/>
                  <a:lumOff val="8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D767827-9FD0-6F47-8B95-6F7B03DDF24E}"/>
              </a:ext>
            </a:extLst>
          </p:cNvPr>
          <p:cNvSpPr txBox="1"/>
          <p:nvPr/>
        </p:nvSpPr>
        <p:spPr>
          <a:xfrm>
            <a:off x="1091450" y="7216704"/>
            <a:ext cx="7200583" cy="4410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3733"/>
              </a:lnSpc>
            </a:pPr>
            <a:endParaRPr lang="en-US" sz="2933" dirty="0">
              <a:solidFill>
                <a:schemeClr val="bg1"/>
              </a:solidFill>
              <a:latin typeface="Segoe UI" panose="020B0502040204020203" pitchFamily="34" charset="0"/>
              <a:ea typeface="Roboto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0703FD3-95D6-9043-A781-5C5B977585E0}"/>
              </a:ext>
            </a:extLst>
          </p:cNvPr>
          <p:cNvSpPr txBox="1"/>
          <p:nvPr/>
        </p:nvSpPr>
        <p:spPr>
          <a:xfrm>
            <a:off x="16402629" y="5014455"/>
            <a:ext cx="7600371" cy="4103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200"/>
              </a:lnSpc>
              <a:spcAft>
                <a:spcPts val="1600"/>
              </a:spcAft>
            </a:pPr>
            <a:endParaRPr lang="en-US" sz="2933" dirty="0">
              <a:solidFill>
                <a:schemeClr val="bg1"/>
              </a:solidFill>
              <a:latin typeface="Segoe UI" panose="020B0502040204020203" pitchFamily="34" charset="0"/>
              <a:ea typeface="Roboto light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AA3A29-06C7-4305-95CB-C6F61577589B}"/>
              </a:ext>
            </a:extLst>
          </p:cNvPr>
          <p:cNvSpPr txBox="1"/>
          <p:nvPr/>
        </p:nvSpPr>
        <p:spPr>
          <a:xfrm>
            <a:off x="260949" y="1381707"/>
            <a:ext cx="24057462" cy="10259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</a:pPr>
            <a:r>
              <a:rPr lang="en-US" sz="3400" dirty="0">
                <a:solidFill>
                  <a:srgbClr val="76C3D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 is important to differentiate between Personal Insurance and Commercial Insurance to ensure that you are adequately covered:</a:t>
            </a:r>
          </a:p>
          <a:p>
            <a:pPr marL="571500" lvl="2" indent="-5715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3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Personal Lines Insurance (Your personal assets)</a:t>
            </a:r>
          </a:p>
          <a:p>
            <a:pPr marL="571500" marR="0" indent="-5715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3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Commercial Insurance relevant covers and extensions that your business requires</a:t>
            </a:r>
          </a:p>
          <a:p>
            <a:pPr marL="571500" marR="0" indent="-5715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3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SASRIA (sometimes brokers/insurers do not add SASRIA  cover under CL policies for the benefit of the premium)</a:t>
            </a: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</a:pPr>
            <a:endParaRPr lang="en-US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</a:pPr>
            <a:r>
              <a:rPr lang="en-US" sz="3400" dirty="0">
                <a:solidFill>
                  <a:srgbClr val="76C3D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Specialised Insurance:</a:t>
            </a:r>
          </a:p>
          <a:p>
            <a:pPr marL="571500" lvl="7" indent="-5715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3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Professional Indemnity </a:t>
            </a:r>
          </a:p>
          <a:p>
            <a:pPr marL="571500" lvl="3" indent="-5715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3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Cyber Insurance </a:t>
            </a:r>
          </a:p>
          <a:p>
            <a:pPr marL="571500" lvl="8" indent="-571500">
              <a:spcAft>
                <a:spcPts val="1800"/>
              </a:spcAft>
              <a:buFont typeface="Wingdings" panose="05000000000000000000" pitchFamily="2" charset="2"/>
              <a:buChar char="Ø"/>
            </a:pPr>
            <a:endParaRPr lang="en-US" sz="1800" dirty="0">
              <a:solidFill>
                <a:srgbClr val="76C3D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3">
              <a:spcAft>
                <a:spcPts val="1800"/>
              </a:spcAft>
            </a:pPr>
            <a:r>
              <a:rPr lang="en-US" sz="3400" dirty="0">
                <a:solidFill>
                  <a:srgbClr val="76C3D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Remember to inform your broker/insurer of any material changes in your risk profile both personal and commercial for example:</a:t>
            </a:r>
          </a:p>
          <a:p>
            <a:pPr lvl="3">
              <a:spcAft>
                <a:spcPts val="1800"/>
              </a:spcAft>
            </a:pPr>
            <a:r>
              <a:rPr lang="en-US" sz="3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change of address, adding or removing electronic item, driver details etc. </a:t>
            </a:r>
          </a:p>
          <a:p>
            <a:pPr lvl="6">
              <a:spcAft>
                <a:spcPts val="1800"/>
              </a:spcAft>
            </a:pPr>
            <a:r>
              <a:rPr lang="en-US" sz="3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Speak to your broker at renewal stage to ensure that your values are updated on Buildings/Contents  as this could impact you at claim stage due to under insurance. </a:t>
            </a:r>
            <a:endParaRPr kumimoji="0" lang="en-ZA" sz="34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Segoe UI" panose="020B0502040204020203" pitchFamily="34" charset="0"/>
              <a:cs typeface="Segoe UI" panose="020B0502040204020203" pitchFamily="34" charset="0"/>
              <a:sym typeface="Helvetica Neue Medium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9E513D-27AD-4B57-828A-6E0187FE8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50728"/>
            <a:ext cx="24384000" cy="231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46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6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HANK"/>
          <p:cNvSpPr txBox="1"/>
          <p:nvPr/>
        </p:nvSpPr>
        <p:spPr>
          <a:xfrm>
            <a:off x="12140670" y="5091165"/>
            <a:ext cx="102657" cy="1167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70000"/>
              </a:lnSpc>
              <a:defRPr sz="30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600" b="0" i="0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Montserrat Bold"/>
              <a:cs typeface="Montserrat Bold"/>
              <a:sym typeface="Montserrat Bold"/>
            </a:endParaRPr>
          </a:p>
        </p:txBody>
      </p:sp>
      <p:sp>
        <p:nvSpPr>
          <p:cNvPr id="5" name="THANK">
            <a:extLst>
              <a:ext uri="{FF2B5EF4-FFF2-40B4-BE49-F238E27FC236}">
                <a16:creationId xmlns:a16="http://schemas.microsoft.com/office/drawing/2014/main" id="{A83422B9-3D5C-4407-A41C-E23262A0F92C}"/>
              </a:ext>
            </a:extLst>
          </p:cNvPr>
          <p:cNvSpPr txBox="1"/>
          <p:nvPr/>
        </p:nvSpPr>
        <p:spPr>
          <a:xfrm>
            <a:off x="5919229" y="4558647"/>
            <a:ext cx="11798102" cy="1699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70000"/>
              </a:lnSpc>
              <a:defRPr sz="30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cs typeface="Montserrat Bold"/>
                <a:sym typeface="Montserrat Bold"/>
              </a:rPr>
              <a:t>THANK YOU</a:t>
            </a:r>
            <a:endParaRPr kumimoji="0" sz="14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Bold"/>
              <a:cs typeface="Montserrat Bold"/>
              <a:sym typeface="Montserrat Bol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49A24B-B01C-4A74-965F-B8B0AD489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11405616"/>
            <a:ext cx="24384000" cy="231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43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6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4702C2C-3F0C-4323-8120-4281E42311D0}"/>
              </a:ext>
            </a:extLst>
          </p:cNvPr>
          <p:cNvGrpSpPr/>
          <p:nvPr/>
        </p:nvGrpSpPr>
        <p:grpSpPr>
          <a:xfrm>
            <a:off x="3900074" y="1673205"/>
            <a:ext cx="4607490" cy="4659610"/>
            <a:chOff x="2260192" y="4278291"/>
            <a:chExt cx="3739566" cy="373956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05B0284-143D-4242-8B63-F42F7ADC6F50}"/>
                </a:ext>
              </a:extLst>
            </p:cNvPr>
            <p:cNvSpPr/>
            <p:nvPr/>
          </p:nvSpPr>
          <p:spPr>
            <a:xfrm>
              <a:off x="2260192" y="4278291"/>
              <a:ext cx="3739566" cy="3739564"/>
            </a:xfrm>
            <a:prstGeom prst="ellipse">
              <a:avLst/>
            </a:prstGeom>
            <a:noFill/>
            <a:ln w="22225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BEE0E8"/>
                </a:solidFill>
                <a:effectLst/>
                <a:uLnTx/>
                <a:uFillTx/>
                <a:latin typeface="Helvetica"/>
                <a:cs typeface="Helvetica"/>
                <a:sym typeface="Helvetica Neue Medium"/>
              </a:endParaRPr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D82A2F5D-C825-4921-B1AF-1B64C519DCA7}"/>
                </a:ext>
              </a:extLst>
            </p:cNvPr>
            <p:cNvSpPr/>
            <p:nvPr/>
          </p:nvSpPr>
          <p:spPr>
            <a:xfrm>
              <a:off x="2262144" y="4282196"/>
              <a:ext cx="3735661" cy="3735659"/>
            </a:xfrm>
            <a:prstGeom prst="arc">
              <a:avLst>
                <a:gd name="adj1" fmla="val 10766207"/>
                <a:gd name="adj2" fmla="val 0"/>
              </a:avLst>
            </a:prstGeom>
            <a:ln w="762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BEE0E8"/>
                </a:solidFill>
                <a:effectLst/>
                <a:uLnTx/>
                <a:uFillTx/>
                <a:latin typeface="Helvetica"/>
                <a:cs typeface="Helvetica"/>
                <a:sym typeface="Helvetica Neue Medium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CAA0D37A-2718-AC47-9E43-834B9C7470A6}"/>
              </a:ext>
            </a:extLst>
          </p:cNvPr>
          <p:cNvSpPr txBox="1"/>
          <p:nvPr/>
        </p:nvSpPr>
        <p:spPr>
          <a:xfrm>
            <a:off x="4267844" y="3986486"/>
            <a:ext cx="4098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EE0E8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Helvetica Neue Medium"/>
              </a:rPr>
              <a:t>Personal Insurance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8AC702B-3034-A144-8576-00FB43FB749E}"/>
              </a:ext>
            </a:extLst>
          </p:cNvPr>
          <p:cNvSpPr txBox="1"/>
          <p:nvPr/>
        </p:nvSpPr>
        <p:spPr>
          <a:xfrm>
            <a:off x="1415219" y="7421382"/>
            <a:ext cx="3689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EE0E8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Helvetica Neue Medium"/>
              </a:rPr>
              <a:t>SASRIA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E8A727C-9E59-9348-BDC7-9CC7A10A4C5F}"/>
              </a:ext>
            </a:extLst>
          </p:cNvPr>
          <p:cNvGrpSpPr/>
          <p:nvPr/>
        </p:nvGrpSpPr>
        <p:grpSpPr>
          <a:xfrm>
            <a:off x="1108045" y="4586160"/>
            <a:ext cx="4304020" cy="4238960"/>
            <a:chOff x="2260192" y="4278291"/>
            <a:chExt cx="3739566" cy="3739564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31A176B-6B53-164E-826A-F1C00B35EA7C}"/>
                </a:ext>
              </a:extLst>
            </p:cNvPr>
            <p:cNvSpPr/>
            <p:nvPr/>
          </p:nvSpPr>
          <p:spPr>
            <a:xfrm>
              <a:off x="2260192" y="4278291"/>
              <a:ext cx="3739566" cy="3739564"/>
            </a:xfrm>
            <a:prstGeom prst="ellipse">
              <a:avLst/>
            </a:prstGeom>
            <a:noFill/>
            <a:ln w="22225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BEE0E8"/>
                </a:solidFill>
                <a:effectLst/>
                <a:uLnTx/>
                <a:uFillTx/>
                <a:latin typeface="Helvetica"/>
                <a:cs typeface="Helvetica"/>
                <a:sym typeface="Helvetica Neue Medium"/>
              </a:endParaRPr>
            </a:p>
          </p:txBody>
        </p:sp>
        <p:sp>
          <p:nvSpPr>
            <p:cNvPr id="40" name="Arc 39">
              <a:extLst>
                <a:ext uri="{FF2B5EF4-FFF2-40B4-BE49-F238E27FC236}">
                  <a16:creationId xmlns:a16="http://schemas.microsoft.com/office/drawing/2014/main" id="{102F76DA-8CB2-ED4D-B92C-4120420D3758}"/>
                </a:ext>
              </a:extLst>
            </p:cNvPr>
            <p:cNvSpPr/>
            <p:nvPr/>
          </p:nvSpPr>
          <p:spPr>
            <a:xfrm>
              <a:off x="2262145" y="4280244"/>
              <a:ext cx="3735661" cy="3735659"/>
            </a:xfrm>
            <a:prstGeom prst="arc">
              <a:avLst>
                <a:gd name="adj1" fmla="val 10766207"/>
                <a:gd name="adj2" fmla="val 0"/>
              </a:avLst>
            </a:prstGeom>
            <a:ln w="762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BEE0E8"/>
                </a:solidFill>
                <a:effectLst/>
                <a:uLnTx/>
                <a:uFillTx/>
                <a:latin typeface="Helvetica"/>
                <a:cs typeface="Helvetica"/>
                <a:sym typeface="Helvetica Neue Medium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3B55BCD6-BFEA-6847-860D-4B78889C5FB0}"/>
              </a:ext>
            </a:extLst>
          </p:cNvPr>
          <p:cNvSpPr txBox="1"/>
          <p:nvPr/>
        </p:nvSpPr>
        <p:spPr>
          <a:xfrm>
            <a:off x="7806032" y="6888546"/>
            <a:ext cx="38903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EE0E8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Helvetica Neue Medium"/>
              </a:rPr>
              <a:t>Commercial </a:t>
            </a:r>
          </a:p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EE0E8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Helvetica Neue Medium"/>
              </a:rPr>
              <a:t>Insurance 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57256A3-0F93-F840-AA20-227887342617}"/>
              </a:ext>
            </a:extLst>
          </p:cNvPr>
          <p:cNvGrpSpPr/>
          <p:nvPr/>
        </p:nvGrpSpPr>
        <p:grpSpPr>
          <a:xfrm>
            <a:off x="7627632" y="4586117"/>
            <a:ext cx="4129354" cy="4234534"/>
            <a:chOff x="9737714" y="4278291"/>
            <a:chExt cx="3739566" cy="3739564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FF1CFAC-E747-0A45-9E8D-BCC105A89EA0}"/>
                </a:ext>
              </a:extLst>
            </p:cNvPr>
            <p:cNvSpPr/>
            <p:nvPr/>
          </p:nvSpPr>
          <p:spPr>
            <a:xfrm>
              <a:off x="9737714" y="4278291"/>
              <a:ext cx="3739566" cy="3739564"/>
            </a:xfrm>
            <a:prstGeom prst="ellipse">
              <a:avLst/>
            </a:prstGeom>
            <a:noFill/>
            <a:ln w="28575">
              <a:solidFill>
                <a:schemeClr val="accent1">
                  <a:alpha val="3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BEE0E8"/>
                </a:solidFill>
                <a:effectLst/>
                <a:uLnTx/>
                <a:uFillTx/>
                <a:latin typeface="Helvetica"/>
                <a:cs typeface="Helvetica"/>
                <a:sym typeface="Helvetica Neue Medium"/>
              </a:endParaRPr>
            </a:p>
          </p:txBody>
        </p: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E44B46C4-C15C-C341-B5BF-9DEA0EDB9DA5}"/>
                </a:ext>
              </a:extLst>
            </p:cNvPr>
            <p:cNvSpPr/>
            <p:nvPr/>
          </p:nvSpPr>
          <p:spPr>
            <a:xfrm>
              <a:off x="9739667" y="4280244"/>
              <a:ext cx="3735661" cy="3735659"/>
            </a:xfrm>
            <a:prstGeom prst="arc">
              <a:avLst>
                <a:gd name="adj1" fmla="val 10766207"/>
                <a:gd name="adj2" fmla="val 0"/>
              </a:avLst>
            </a:prstGeom>
            <a:ln w="762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BEE0E8"/>
                </a:solidFill>
                <a:effectLst/>
                <a:uLnTx/>
                <a:uFillTx/>
                <a:latin typeface="Helvetica"/>
                <a:cs typeface="Helvetica"/>
                <a:sym typeface="Helvetica Neue Medium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E2E0CD6-DB59-4A7E-926E-E153598E5DFE}"/>
              </a:ext>
            </a:extLst>
          </p:cNvPr>
          <p:cNvGrpSpPr/>
          <p:nvPr/>
        </p:nvGrpSpPr>
        <p:grpSpPr>
          <a:xfrm>
            <a:off x="13618963" y="4847451"/>
            <a:ext cx="5984163" cy="5899651"/>
            <a:chOff x="13394520" y="6884069"/>
            <a:chExt cx="5984163" cy="5899651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500BD2C-5A51-094E-8B46-5F7FD558D7F3}"/>
                </a:ext>
              </a:extLst>
            </p:cNvPr>
            <p:cNvSpPr/>
            <p:nvPr/>
          </p:nvSpPr>
          <p:spPr>
            <a:xfrm rot="18704860">
              <a:off x="13427775" y="6850814"/>
              <a:ext cx="5879382" cy="5945892"/>
            </a:xfrm>
            <a:prstGeom prst="ellipse">
              <a:avLst/>
            </a:prstGeom>
            <a:noFill/>
            <a:ln w="22225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BEE0E8"/>
                </a:solidFill>
                <a:effectLst/>
                <a:uLnTx/>
                <a:uFillTx/>
                <a:latin typeface="Helvetica"/>
                <a:cs typeface="Helvetica"/>
                <a:sym typeface="Helvetica Neue Medium"/>
              </a:endParaRPr>
            </a:p>
          </p:txBody>
        </p:sp>
        <p:sp>
          <p:nvSpPr>
            <p:cNvPr id="43" name="Arc 42">
              <a:extLst>
                <a:ext uri="{FF2B5EF4-FFF2-40B4-BE49-F238E27FC236}">
                  <a16:creationId xmlns:a16="http://schemas.microsoft.com/office/drawing/2014/main" id="{DCD778DA-4B5E-8D4C-A1CB-7935BA010723}"/>
                </a:ext>
              </a:extLst>
            </p:cNvPr>
            <p:cNvSpPr/>
            <p:nvPr/>
          </p:nvSpPr>
          <p:spPr>
            <a:xfrm rot="7904860">
              <a:off x="13472220" y="6877257"/>
              <a:ext cx="5873242" cy="5939684"/>
            </a:xfrm>
            <a:prstGeom prst="arc">
              <a:avLst>
                <a:gd name="adj1" fmla="val 10766207"/>
                <a:gd name="adj2" fmla="val 1390076"/>
              </a:avLst>
            </a:prstGeom>
            <a:ln w="762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BEE0E8"/>
                </a:solidFill>
                <a:effectLst/>
                <a:uLnTx/>
                <a:uFillTx/>
                <a:latin typeface="Helvetica"/>
                <a:cs typeface="Helvetica"/>
                <a:sym typeface="Helvetica Neue Medium"/>
              </a:endParaRP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67BDF0E5-EFCC-4B4D-A3DE-4982A2218D0B}"/>
              </a:ext>
            </a:extLst>
          </p:cNvPr>
          <p:cNvSpPr/>
          <p:nvPr/>
        </p:nvSpPr>
        <p:spPr>
          <a:xfrm rot="18597011">
            <a:off x="10852348" y="1672093"/>
            <a:ext cx="4454474" cy="4504864"/>
          </a:xfrm>
          <a:prstGeom prst="ellipse">
            <a:avLst/>
          </a:prstGeom>
          <a:noFill/>
          <a:ln w="2222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BEE0E8"/>
              </a:solidFill>
              <a:effectLst/>
              <a:uLnTx/>
              <a:uFillTx/>
              <a:latin typeface="Helvetica"/>
              <a:cs typeface="Helvetica"/>
              <a:sym typeface="Helvetica Neue Medium"/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6014F878-2D7B-4CF7-BEF1-62DEEFF7A85B}"/>
              </a:ext>
            </a:extLst>
          </p:cNvPr>
          <p:cNvSpPr/>
          <p:nvPr/>
        </p:nvSpPr>
        <p:spPr>
          <a:xfrm>
            <a:off x="10854673" y="1701283"/>
            <a:ext cx="4449823" cy="4500160"/>
          </a:xfrm>
          <a:prstGeom prst="arc">
            <a:avLst>
              <a:gd name="adj1" fmla="val 10766207"/>
              <a:gd name="adj2" fmla="val 0"/>
            </a:avLst>
          </a:prstGeom>
          <a:ln w="762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BEE0E8"/>
              </a:solidFill>
              <a:effectLst/>
              <a:uLnTx/>
              <a:uFillTx/>
              <a:latin typeface="Helvetica"/>
              <a:cs typeface="Helvetica"/>
              <a:sym typeface="Helvetica Neue Medium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D69D560-2C2E-CF42-868F-23346A3BD2D2}"/>
              </a:ext>
            </a:extLst>
          </p:cNvPr>
          <p:cNvSpPr txBox="1"/>
          <p:nvPr/>
        </p:nvSpPr>
        <p:spPr>
          <a:xfrm>
            <a:off x="11331568" y="4509706"/>
            <a:ext cx="3439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6C3D2">
                    <a:lumMod val="60000"/>
                    <a:lumOff val="4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Helvetica Neue Medium"/>
              </a:rPr>
              <a:t>Cyber Crime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F0B819E-19A2-E64D-AD6C-B9ED16A7BFF5}"/>
              </a:ext>
            </a:extLst>
          </p:cNvPr>
          <p:cNvSpPr txBox="1"/>
          <p:nvPr/>
        </p:nvSpPr>
        <p:spPr>
          <a:xfrm>
            <a:off x="19670054" y="6094620"/>
            <a:ext cx="3294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BEE0E8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Helvetica Neue Medium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2C681B-95BF-4123-AD60-712FDFCF71FD}"/>
              </a:ext>
            </a:extLst>
          </p:cNvPr>
          <p:cNvGrpSpPr/>
          <p:nvPr/>
        </p:nvGrpSpPr>
        <p:grpSpPr>
          <a:xfrm>
            <a:off x="18632676" y="2595700"/>
            <a:ext cx="4607490" cy="4659612"/>
            <a:chOff x="9737714" y="4278291"/>
            <a:chExt cx="3739566" cy="373956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2C802B5-6B78-47C4-AD13-A7282F0A4228}"/>
                </a:ext>
              </a:extLst>
            </p:cNvPr>
            <p:cNvSpPr/>
            <p:nvPr/>
          </p:nvSpPr>
          <p:spPr>
            <a:xfrm>
              <a:off x="9737714" y="4278291"/>
              <a:ext cx="3739566" cy="3739564"/>
            </a:xfrm>
            <a:prstGeom prst="ellipse">
              <a:avLst/>
            </a:prstGeom>
            <a:noFill/>
            <a:ln w="22225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BEE0E8"/>
                </a:solidFill>
                <a:effectLst/>
                <a:uLnTx/>
                <a:uFillTx/>
                <a:latin typeface="Helvetica"/>
                <a:cs typeface="Helvetica"/>
                <a:sym typeface="Helvetica Neue Medium"/>
              </a:endParaRPr>
            </a:p>
          </p:txBody>
        </p: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ED4A511A-8F1C-41C3-A933-3B34EB39C1AD}"/>
                </a:ext>
              </a:extLst>
            </p:cNvPr>
            <p:cNvSpPr/>
            <p:nvPr/>
          </p:nvSpPr>
          <p:spPr>
            <a:xfrm>
              <a:off x="9739667" y="4280244"/>
              <a:ext cx="3735661" cy="3735659"/>
            </a:xfrm>
            <a:prstGeom prst="arc">
              <a:avLst>
                <a:gd name="adj1" fmla="val 10766207"/>
                <a:gd name="adj2" fmla="val 0"/>
              </a:avLst>
            </a:prstGeom>
            <a:ln w="762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BEE0E8"/>
                </a:solidFill>
                <a:effectLst/>
                <a:uLnTx/>
                <a:uFillTx/>
                <a:latin typeface="Helvetica"/>
                <a:cs typeface="Helvetica"/>
                <a:sym typeface="Helvetica Neue Medium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9B87FF1-EFCD-4ACB-AFE5-044AE2EF8C99}"/>
              </a:ext>
            </a:extLst>
          </p:cNvPr>
          <p:cNvSpPr txBox="1"/>
          <p:nvPr/>
        </p:nvSpPr>
        <p:spPr>
          <a:xfrm>
            <a:off x="19094330" y="5485269"/>
            <a:ext cx="368418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6C3D2">
                    <a:lumMod val="60000"/>
                    <a:lumOff val="4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Helvetica Neue Medium"/>
              </a:rPr>
              <a:t>Climate Change</a:t>
            </a:r>
            <a:endParaRPr kumimoji="0" lang="en-ZA" sz="2800" b="1" i="0" u="none" strike="noStrike" kern="0" cap="none" spc="0" normalizeH="0" baseline="0" noProof="0" dirty="0">
              <a:ln>
                <a:noFill/>
              </a:ln>
              <a:solidFill>
                <a:srgbClr val="76C3D2">
                  <a:lumMod val="60000"/>
                  <a:lumOff val="40000"/>
                </a:srgb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Helvetica Neue Medium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CE304FD4-239B-C840-AEB3-C9E6D43118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92095" y="2303493"/>
            <a:ext cx="1474147" cy="1474147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E252EE64-7418-EF44-AB48-A643DB513C1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43642" y="2204175"/>
            <a:ext cx="1720351" cy="17203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F65E64-403B-4D40-A6E8-498444D992EC}"/>
              </a:ext>
            </a:extLst>
          </p:cNvPr>
          <p:cNvSpPr txBox="1"/>
          <p:nvPr/>
        </p:nvSpPr>
        <p:spPr>
          <a:xfrm>
            <a:off x="14586274" y="8398156"/>
            <a:ext cx="4011270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BEE0E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Professional  Indemnity Cover 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2FA269F1-C279-452C-A17B-B944887B375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23622" y="5494812"/>
            <a:ext cx="1164057" cy="124500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58B6C345-D753-432F-AD47-D58B345A23AF}"/>
              </a:ext>
            </a:extLst>
          </p:cNvPr>
          <p:cNvGrpSpPr/>
          <p:nvPr/>
        </p:nvGrpSpPr>
        <p:grpSpPr>
          <a:xfrm>
            <a:off x="20310601" y="3633982"/>
            <a:ext cx="1383822" cy="1302737"/>
            <a:chOff x="10306051" y="4556126"/>
            <a:chExt cx="646113" cy="604837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49" name="Freeform 352">
              <a:extLst>
                <a:ext uri="{FF2B5EF4-FFF2-40B4-BE49-F238E27FC236}">
                  <a16:creationId xmlns:a16="http://schemas.microsoft.com/office/drawing/2014/main" id="{7038DA24-2CF0-4DBE-BFA0-2A964DB9EB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06051" y="4660901"/>
              <a:ext cx="541338" cy="371475"/>
            </a:xfrm>
            <a:custGeom>
              <a:avLst/>
              <a:gdLst>
                <a:gd name="T0" fmla="*/ 143 w 144"/>
                <a:gd name="T1" fmla="*/ 34 h 99"/>
                <a:gd name="T2" fmla="*/ 130 w 144"/>
                <a:gd name="T3" fmla="*/ 9 h 99"/>
                <a:gd name="T4" fmla="*/ 103 w 144"/>
                <a:gd name="T5" fmla="*/ 1 h 99"/>
                <a:gd name="T6" fmla="*/ 78 w 144"/>
                <a:gd name="T7" fmla="*/ 14 h 99"/>
                <a:gd name="T8" fmla="*/ 78 w 144"/>
                <a:gd name="T9" fmla="*/ 15 h 99"/>
                <a:gd name="T10" fmla="*/ 64 w 144"/>
                <a:gd name="T11" fmla="*/ 12 h 99"/>
                <a:gd name="T12" fmla="*/ 28 w 144"/>
                <a:gd name="T13" fmla="*/ 41 h 99"/>
                <a:gd name="T14" fmla="*/ 0 w 144"/>
                <a:gd name="T15" fmla="*/ 70 h 99"/>
                <a:gd name="T16" fmla="*/ 20 w 144"/>
                <a:gd name="T17" fmla="*/ 97 h 99"/>
                <a:gd name="T18" fmla="*/ 28 w 144"/>
                <a:gd name="T19" fmla="*/ 99 h 99"/>
                <a:gd name="T20" fmla="*/ 43 w 144"/>
                <a:gd name="T21" fmla="*/ 99 h 99"/>
                <a:gd name="T22" fmla="*/ 48 w 144"/>
                <a:gd name="T23" fmla="*/ 93 h 99"/>
                <a:gd name="T24" fmla="*/ 43 w 144"/>
                <a:gd name="T25" fmla="*/ 87 h 99"/>
                <a:gd name="T26" fmla="*/ 28 w 144"/>
                <a:gd name="T27" fmla="*/ 87 h 99"/>
                <a:gd name="T28" fmla="*/ 24 w 144"/>
                <a:gd name="T29" fmla="*/ 86 h 99"/>
                <a:gd name="T30" fmla="*/ 12 w 144"/>
                <a:gd name="T31" fmla="*/ 70 h 99"/>
                <a:gd name="T32" fmla="*/ 29 w 144"/>
                <a:gd name="T33" fmla="*/ 54 h 99"/>
                <a:gd name="T34" fmla="*/ 32 w 144"/>
                <a:gd name="T35" fmla="*/ 54 h 99"/>
                <a:gd name="T36" fmla="*/ 39 w 144"/>
                <a:gd name="T37" fmla="*/ 55 h 99"/>
                <a:gd name="T38" fmla="*/ 39 w 144"/>
                <a:gd name="T39" fmla="*/ 48 h 99"/>
                <a:gd name="T40" fmla="*/ 64 w 144"/>
                <a:gd name="T41" fmla="*/ 24 h 99"/>
                <a:gd name="T42" fmla="*/ 88 w 144"/>
                <a:gd name="T43" fmla="*/ 43 h 99"/>
                <a:gd name="T44" fmla="*/ 90 w 144"/>
                <a:gd name="T45" fmla="*/ 50 h 99"/>
                <a:gd name="T46" fmla="*/ 96 w 144"/>
                <a:gd name="T47" fmla="*/ 47 h 99"/>
                <a:gd name="T48" fmla="*/ 103 w 144"/>
                <a:gd name="T49" fmla="*/ 46 h 99"/>
                <a:gd name="T50" fmla="*/ 123 w 144"/>
                <a:gd name="T51" fmla="*/ 66 h 99"/>
                <a:gd name="T52" fmla="*/ 109 w 144"/>
                <a:gd name="T53" fmla="*/ 86 h 99"/>
                <a:gd name="T54" fmla="*/ 104 w 144"/>
                <a:gd name="T55" fmla="*/ 87 h 99"/>
                <a:gd name="T56" fmla="*/ 97 w 144"/>
                <a:gd name="T57" fmla="*/ 87 h 99"/>
                <a:gd name="T58" fmla="*/ 92 w 144"/>
                <a:gd name="T59" fmla="*/ 93 h 99"/>
                <a:gd name="T60" fmla="*/ 96 w 144"/>
                <a:gd name="T61" fmla="*/ 99 h 99"/>
                <a:gd name="T62" fmla="*/ 104 w 144"/>
                <a:gd name="T63" fmla="*/ 99 h 99"/>
                <a:gd name="T64" fmla="*/ 112 w 144"/>
                <a:gd name="T65" fmla="*/ 97 h 99"/>
                <a:gd name="T66" fmla="*/ 135 w 144"/>
                <a:gd name="T67" fmla="*/ 66 h 99"/>
                <a:gd name="T68" fmla="*/ 135 w 144"/>
                <a:gd name="T69" fmla="*/ 61 h 99"/>
                <a:gd name="T70" fmla="*/ 143 w 144"/>
                <a:gd name="T71" fmla="*/ 34 h 99"/>
                <a:gd name="T72" fmla="*/ 129 w 144"/>
                <a:gd name="T73" fmla="*/ 47 h 99"/>
                <a:gd name="T74" fmla="*/ 103 w 144"/>
                <a:gd name="T75" fmla="*/ 34 h 99"/>
                <a:gd name="T76" fmla="*/ 98 w 144"/>
                <a:gd name="T77" fmla="*/ 34 h 99"/>
                <a:gd name="T78" fmla="*/ 88 w 144"/>
                <a:gd name="T79" fmla="*/ 21 h 99"/>
                <a:gd name="T80" fmla="*/ 104 w 144"/>
                <a:gd name="T81" fmla="*/ 13 h 99"/>
                <a:gd name="T82" fmla="*/ 122 w 144"/>
                <a:gd name="T83" fmla="*/ 19 h 99"/>
                <a:gd name="T84" fmla="*/ 129 w 144"/>
                <a:gd name="T85" fmla="*/ 47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4" h="99">
                  <a:moveTo>
                    <a:pt x="143" y="34"/>
                  </a:moveTo>
                  <a:cubicBezTo>
                    <a:pt x="142" y="24"/>
                    <a:pt x="137" y="16"/>
                    <a:pt x="130" y="9"/>
                  </a:cubicBezTo>
                  <a:cubicBezTo>
                    <a:pt x="122" y="3"/>
                    <a:pt x="113" y="0"/>
                    <a:pt x="103" y="1"/>
                  </a:cubicBezTo>
                  <a:cubicBezTo>
                    <a:pt x="93" y="2"/>
                    <a:pt x="84" y="6"/>
                    <a:pt x="78" y="14"/>
                  </a:cubicBezTo>
                  <a:cubicBezTo>
                    <a:pt x="78" y="14"/>
                    <a:pt x="78" y="14"/>
                    <a:pt x="78" y="15"/>
                  </a:cubicBezTo>
                  <a:cubicBezTo>
                    <a:pt x="73" y="13"/>
                    <a:pt x="69" y="12"/>
                    <a:pt x="64" y="12"/>
                  </a:cubicBezTo>
                  <a:cubicBezTo>
                    <a:pt x="46" y="12"/>
                    <a:pt x="31" y="25"/>
                    <a:pt x="28" y="41"/>
                  </a:cubicBezTo>
                  <a:cubicBezTo>
                    <a:pt x="13" y="42"/>
                    <a:pt x="0" y="55"/>
                    <a:pt x="0" y="70"/>
                  </a:cubicBezTo>
                  <a:cubicBezTo>
                    <a:pt x="0" y="83"/>
                    <a:pt x="9" y="94"/>
                    <a:pt x="20" y="97"/>
                  </a:cubicBezTo>
                  <a:cubicBezTo>
                    <a:pt x="23" y="98"/>
                    <a:pt x="26" y="99"/>
                    <a:pt x="28" y="99"/>
                  </a:cubicBezTo>
                  <a:cubicBezTo>
                    <a:pt x="43" y="99"/>
                    <a:pt x="43" y="99"/>
                    <a:pt x="43" y="99"/>
                  </a:cubicBezTo>
                  <a:cubicBezTo>
                    <a:pt x="46" y="98"/>
                    <a:pt x="48" y="95"/>
                    <a:pt x="48" y="93"/>
                  </a:cubicBezTo>
                  <a:cubicBezTo>
                    <a:pt x="48" y="90"/>
                    <a:pt x="45" y="87"/>
                    <a:pt x="43" y="87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27" y="87"/>
                    <a:pt x="26" y="86"/>
                    <a:pt x="24" y="86"/>
                  </a:cubicBezTo>
                  <a:cubicBezTo>
                    <a:pt x="17" y="84"/>
                    <a:pt x="12" y="77"/>
                    <a:pt x="12" y="70"/>
                  </a:cubicBezTo>
                  <a:cubicBezTo>
                    <a:pt x="12" y="61"/>
                    <a:pt x="20" y="54"/>
                    <a:pt x="29" y="54"/>
                  </a:cubicBezTo>
                  <a:cubicBezTo>
                    <a:pt x="30" y="54"/>
                    <a:pt x="31" y="54"/>
                    <a:pt x="32" y="54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40" y="35"/>
                    <a:pt x="51" y="24"/>
                    <a:pt x="64" y="24"/>
                  </a:cubicBezTo>
                  <a:cubicBezTo>
                    <a:pt x="76" y="24"/>
                    <a:pt x="85" y="32"/>
                    <a:pt x="88" y="43"/>
                  </a:cubicBezTo>
                  <a:cubicBezTo>
                    <a:pt x="90" y="50"/>
                    <a:pt x="90" y="50"/>
                    <a:pt x="90" y="50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8" y="46"/>
                    <a:pt x="100" y="46"/>
                    <a:pt x="103" y="46"/>
                  </a:cubicBezTo>
                  <a:cubicBezTo>
                    <a:pt x="114" y="46"/>
                    <a:pt x="123" y="55"/>
                    <a:pt x="123" y="66"/>
                  </a:cubicBezTo>
                  <a:cubicBezTo>
                    <a:pt x="123" y="75"/>
                    <a:pt x="117" y="83"/>
                    <a:pt x="109" y="86"/>
                  </a:cubicBezTo>
                  <a:cubicBezTo>
                    <a:pt x="107" y="86"/>
                    <a:pt x="106" y="87"/>
                    <a:pt x="104" y="87"/>
                  </a:cubicBezTo>
                  <a:cubicBezTo>
                    <a:pt x="97" y="87"/>
                    <a:pt x="97" y="87"/>
                    <a:pt x="97" y="87"/>
                  </a:cubicBezTo>
                  <a:cubicBezTo>
                    <a:pt x="94" y="87"/>
                    <a:pt x="92" y="90"/>
                    <a:pt x="92" y="93"/>
                  </a:cubicBezTo>
                  <a:cubicBezTo>
                    <a:pt x="92" y="95"/>
                    <a:pt x="94" y="98"/>
                    <a:pt x="96" y="99"/>
                  </a:cubicBezTo>
                  <a:cubicBezTo>
                    <a:pt x="104" y="99"/>
                    <a:pt x="104" y="99"/>
                    <a:pt x="104" y="99"/>
                  </a:cubicBezTo>
                  <a:cubicBezTo>
                    <a:pt x="107" y="99"/>
                    <a:pt x="110" y="98"/>
                    <a:pt x="112" y="97"/>
                  </a:cubicBezTo>
                  <a:cubicBezTo>
                    <a:pt x="126" y="93"/>
                    <a:pt x="135" y="80"/>
                    <a:pt x="135" y="66"/>
                  </a:cubicBezTo>
                  <a:cubicBezTo>
                    <a:pt x="135" y="64"/>
                    <a:pt x="135" y="63"/>
                    <a:pt x="135" y="61"/>
                  </a:cubicBezTo>
                  <a:cubicBezTo>
                    <a:pt x="141" y="53"/>
                    <a:pt x="144" y="44"/>
                    <a:pt x="143" y="34"/>
                  </a:cubicBezTo>
                  <a:close/>
                  <a:moveTo>
                    <a:pt x="129" y="47"/>
                  </a:moveTo>
                  <a:cubicBezTo>
                    <a:pt x="123" y="39"/>
                    <a:pt x="113" y="34"/>
                    <a:pt x="103" y="34"/>
                  </a:cubicBezTo>
                  <a:cubicBezTo>
                    <a:pt x="101" y="34"/>
                    <a:pt x="100" y="34"/>
                    <a:pt x="98" y="34"/>
                  </a:cubicBezTo>
                  <a:cubicBezTo>
                    <a:pt x="96" y="29"/>
                    <a:pt x="92" y="24"/>
                    <a:pt x="88" y="21"/>
                  </a:cubicBezTo>
                  <a:cubicBezTo>
                    <a:pt x="92" y="16"/>
                    <a:pt x="98" y="13"/>
                    <a:pt x="104" y="13"/>
                  </a:cubicBezTo>
                  <a:cubicBezTo>
                    <a:pt x="110" y="12"/>
                    <a:pt x="117" y="14"/>
                    <a:pt x="122" y="19"/>
                  </a:cubicBezTo>
                  <a:cubicBezTo>
                    <a:pt x="131" y="26"/>
                    <a:pt x="133" y="37"/>
                    <a:pt x="129" y="47"/>
                  </a:cubicBezTo>
                  <a:close/>
                </a:path>
              </a:pathLst>
            </a:custGeom>
            <a:grpFill/>
            <a:ln w="38100">
              <a:solidFill>
                <a:schemeClr val="tx1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50" name="Freeform 353">
              <a:extLst>
                <a:ext uri="{FF2B5EF4-FFF2-40B4-BE49-F238E27FC236}">
                  <a16:creationId xmlns:a16="http://schemas.microsoft.com/office/drawing/2014/main" id="{FF63C20C-81DE-41C7-949E-8E82046EE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95001" y="4608513"/>
              <a:ext cx="79375" cy="82550"/>
            </a:xfrm>
            <a:custGeom>
              <a:avLst/>
              <a:gdLst>
                <a:gd name="T0" fmla="*/ 18 w 21"/>
                <a:gd name="T1" fmla="*/ 2 h 22"/>
                <a:gd name="T2" fmla="*/ 10 w 21"/>
                <a:gd name="T3" fmla="*/ 2 h 22"/>
                <a:gd name="T4" fmla="*/ 2 w 21"/>
                <a:gd name="T5" fmla="*/ 12 h 22"/>
                <a:gd name="T6" fmla="*/ 3 w 21"/>
                <a:gd name="T7" fmla="*/ 20 h 22"/>
                <a:gd name="T8" fmla="*/ 7 w 21"/>
                <a:gd name="T9" fmla="*/ 22 h 22"/>
                <a:gd name="T10" fmla="*/ 11 w 21"/>
                <a:gd name="T11" fmla="*/ 19 h 22"/>
                <a:gd name="T12" fmla="*/ 19 w 21"/>
                <a:gd name="T13" fmla="*/ 10 h 22"/>
                <a:gd name="T14" fmla="*/ 18 w 21"/>
                <a:gd name="T15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22">
                  <a:moveTo>
                    <a:pt x="18" y="2"/>
                  </a:moveTo>
                  <a:cubicBezTo>
                    <a:pt x="16" y="0"/>
                    <a:pt x="12" y="0"/>
                    <a:pt x="10" y="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0" y="14"/>
                    <a:pt x="0" y="18"/>
                    <a:pt x="3" y="20"/>
                  </a:cubicBezTo>
                  <a:cubicBezTo>
                    <a:pt x="4" y="21"/>
                    <a:pt x="5" y="22"/>
                    <a:pt x="7" y="22"/>
                  </a:cubicBezTo>
                  <a:cubicBezTo>
                    <a:pt x="8" y="22"/>
                    <a:pt x="10" y="21"/>
                    <a:pt x="11" y="19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1" y="8"/>
                    <a:pt x="21" y="4"/>
                    <a:pt x="18" y="2"/>
                  </a:cubicBezTo>
                  <a:close/>
                </a:path>
              </a:pathLst>
            </a:custGeom>
            <a:grpFill/>
            <a:ln w="38100">
              <a:solidFill>
                <a:schemeClr val="tx1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51" name="Freeform 354">
              <a:extLst>
                <a:ext uri="{FF2B5EF4-FFF2-40B4-BE49-F238E27FC236}">
                  <a16:creationId xmlns:a16="http://schemas.microsoft.com/office/drawing/2014/main" id="{4126FAF9-ABCB-4597-8A90-1F02202A6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4513" y="4556126"/>
              <a:ext cx="57150" cy="88900"/>
            </a:xfrm>
            <a:custGeom>
              <a:avLst/>
              <a:gdLst>
                <a:gd name="T0" fmla="*/ 5 w 15"/>
                <a:gd name="T1" fmla="*/ 24 h 24"/>
                <a:gd name="T2" fmla="*/ 6 w 15"/>
                <a:gd name="T3" fmla="*/ 24 h 24"/>
                <a:gd name="T4" fmla="*/ 12 w 15"/>
                <a:gd name="T5" fmla="*/ 19 h 24"/>
                <a:gd name="T6" fmla="*/ 14 w 15"/>
                <a:gd name="T7" fmla="*/ 7 h 24"/>
                <a:gd name="T8" fmla="*/ 10 w 15"/>
                <a:gd name="T9" fmla="*/ 0 h 24"/>
                <a:gd name="T10" fmla="*/ 3 w 15"/>
                <a:gd name="T11" fmla="*/ 5 h 24"/>
                <a:gd name="T12" fmla="*/ 1 w 15"/>
                <a:gd name="T13" fmla="*/ 17 h 24"/>
                <a:gd name="T14" fmla="*/ 5 w 15"/>
                <a:gd name="T1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24">
                  <a:moveTo>
                    <a:pt x="5" y="24"/>
                  </a:moveTo>
                  <a:cubicBezTo>
                    <a:pt x="6" y="24"/>
                    <a:pt x="6" y="24"/>
                    <a:pt x="6" y="24"/>
                  </a:cubicBezTo>
                  <a:cubicBezTo>
                    <a:pt x="9" y="24"/>
                    <a:pt x="12" y="22"/>
                    <a:pt x="12" y="1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4"/>
                    <a:pt x="13" y="1"/>
                    <a:pt x="10" y="0"/>
                  </a:cubicBezTo>
                  <a:cubicBezTo>
                    <a:pt x="6" y="0"/>
                    <a:pt x="3" y="2"/>
                    <a:pt x="3" y="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20"/>
                    <a:pt x="2" y="23"/>
                    <a:pt x="5" y="24"/>
                  </a:cubicBezTo>
                  <a:close/>
                </a:path>
              </a:pathLst>
            </a:custGeom>
            <a:grpFill/>
            <a:ln w="38100">
              <a:solidFill>
                <a:schemeClr val="tx1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53" name="Freeform 355">
              <a:extLst>
                <a:ext uri="{FF2B5EF4-FFF2-40B4-BE49-F238E27FC236}">
                  <a16:creationId xmlns:a16="http://schemas.microsoft.com/office/drawing/2014/main" id="{E3D793E5-B278-48A3-AF59-E4211E65A1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88626" y="4562476"/>
              <a:ext cx="66675" cy="90488"/>
            </a:xfrm>
            <a:custGeom>
              <a:avLst/>
              <a:gdLst>
                <a:gd name="T0" fmla="*/ 5 w 18"/>
                <a:gd name="T1" fmla="*/ 20 h 24"/>
                <a:gd name="T2" fmla="*/ 11 w 18"/>
                <a:gd name="T3" fmla="*/ 24 h 24"/>
                <a:gd name="T4" fmla="*/ 13 w 18"/>
                <a:gd name="T5" fmla="*/ 24 h 24"/>
                <a:gd name="T6" fmla="*/ 16 w 18"/>
                <a:gd name="T7" fmla="*/ 16 h 24"/>
                <a:gd name="T8" fmla="*/ 12 w 18"/>
                <a:gd name="T9" fmla="*/ 5 h 24"/>
                <a:gd name="T10" fmla="*/ 4 w 18"/>
                <a:gd name="T11" fmla="*/ 1 h 24"/>
                <a:gd name="T12" fmla="*/ 1 w 18"/>
                <a:gd name="T13" fmla="*/ 9 h 24"/>
                <a:gd name="T14" fmla="*/ 5 w 18"/>
                <a:gd name="T15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24">
                  <a:moveTo>
                    <a:pt x="5" y="20"/>
                  </a:moveTo>
                  <a:cubicBezTo>
                    <a:pt x="6" y="23"/>
                    <a:pt x="8" y="24"/>
                    <a:pt x="11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6" y="23"/>
                    <a:pt x="18" y="19"/>
                    <a:pt x="16" y="1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2"/>
                    <a:pt x="8" y="0"/>
                    <a:pt x="4" y="1"/>
                  </a:cubicBezTo>
                  <a:cubicBezTo>
                    <a:pt x="1" y="2"/>
                    <a:pt x="0" y="6"/>
                    <a:pt x="1" y="9"/>
                  </a:cubicBezTo>
                  <a:lnTo>
                    <a:pt x="5" y="20"/>
                  </a:lnTo>
                  <a:close/>
                </a:path>
              </a:pathLst>
            </a:custGeom>
            <a:grpFill/>
            <a:ln w="38100">
              <a:solidFill>
                <a:schemeClr val="tx1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54" name="Freeform 356">
              <a:extLst>
                <a:ext uri="{FF2B5EF4-FFF2-40B4-BE49-F238E27FC236}">
                  <a16:creationId xmlns:a16="http://schemas.microsoft.com/office/drawing/2014/main" id="{94CCDB47-6CF1-40C2-849A-6ADC0B1EEE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8501" y="4826001"/>
              <a:ext cx="93663" cy="57150"/>
            </a:xfrm>
            <a:custGeom>
              <a:avLst/>
              <a:gdLst>
                <a:gd name="T0" fmla="*/ 20 w 25"/>
                <a:gd name="T1" fmla="*/ 3 h 15"/>
                <a:gd name="T2" fmla="*/ 8 w 25"/>
                <a:gd name="T3" fmla="*/ 0 h 15"/>
                <a:gd name="T4" fmla="*/ 1 w 25"/>
                <a:gd name="T5" fmla="*/ 5 h 15"/>
                <a:gd name="T6" fmla="*/ 6 w 25"/>
                <a:gd name="T7" fmla="*/ 12 h 15"/>
                <a:gd name="T8" fmla="*/ 18 w 25"/>
                <a:gd name="T9" fmla="*/ 14 h 15"/>
                <a:gd name="T10" fmla="*/ 19 w 25"/>
                <a:gd name="T11" fmla="*/ 15 h 15"/>
                <a:gd name="T12" fmla="*/ 25 w 25"/>
                <a:gd name="T13" fmla="*/ 10 h 15"/>
                <a:gd name="T14" fmla="*/ 20 w 25"/>
                <a:gd name="T1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5">
                  <a:moveTo>
                    <a:pt x="20" y="3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1" y="2"/>
                    <a:pt x="1" y="5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5"/>
                    <a:pt x="18" y="15"/>
                    <a:pt x="19" y="15"/>
                  </a:cubicBezTo>
                  <a:cubicBezTo>
                    <a:pt x="22" y="15"/>
                    <a:pt x="24" y="12"/>
                    <a:pt x="25" y="10"/>
                  </a:cubicBezTo>
                  <a:cubicBezTo>
                    <a:pt x="25" y="6"/>
                    <a:pt x="23" y="3"/>
                    <a:pt x="20" y="3"/>
                  </a:cubicBezTo>
                  <a:close/>
                </a:path>
              </a:pathLst>
            </a:custGeom>
            <a:grpFill/>
            <a:ln w="38100">
              <a:solidFill>
                <a:schemeClr val="tx1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55" name="Freeform 357">
              <a:extLst>
                <a:ext uri="{FF2B5EF4-FFF2-40B4-BE49-F238E27FC236}">
                  <a16:creationId xmlns:a16="http://schemas.microsoft.com/office/drawing/2014/main" id="{6F167397-BFA7-4291-9FB4-86F69BA9B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0563" y="4710113"/>
              <a:ext cx="95250" cy="63500"/>
            </a:xfrm>
            <a:custGeom>
              <a:avLst/>
              <a:gdLst>
                <a:gd name="T0" fmla="*/ 9 w 25"/>
                <a:gd name="T1" fmla="*/ 16 h 17"/>
                <a:gd name="T2" fmla="*/ 20 w 25"/>
                <a:gd name="T3" fmla="*/ 12 h 17"/>
                <a:gd name="T4" fmla="*/ 24 w 25"/>
                <a:gd name="T5" fmla="*/ 4 h 17"/>
                <a:gd name="T6" fmla="*/ 16 w 25"/>
                <a:gd name="T7" fmla="*/ 1 h 17"/>
                <a:gd name="T8" fmla="*/ 5 w 25"/>
                <a:gd name="T9" fmla="*/ 5 h 17"/>
                <a:gd name="T10" fmla="*/ 1 w 25"/>
                <a:gd name="T11" fmla="*/ 13 h 17"/>
                <a:gd name="T12" fmla="*/ 7 w 25"/>
                <a:gd name="T13" fmla="*/ 17 h 17"/>
                <a:gd name="T14" fmla="*/ 9 w 25"/>
                <a:gd name="T15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7">
                  <a:moveTo>
                    <a:pt x="9" y="16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3" y="11"/>
                    <a:pt x="25" y="8"/>
                    <a:pt x="24" y="4"/>
                  </a:cubicBezTo>
                  <a:cubicBezTo>
                    <a:pt x="23" y="1"/>
                    <a:pt x="19" y="0"/>
                    <a:pt x="16" y="1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2" y="6"/>
                    <a:pt x="0" y="10"/>
                    <a:pt x="1" y="13"/>
                  </a:cubicBezTo>
                  <a:cubicBezTo>
                    <a:pt x="2" y="15"/>
                    <a:pt x="4" y="17"/>
                    <a:pt x="7" y="17"/>
                  </a:cubicBezTo>
                  <a:cubicBezTo>
                    <a:pt x="8" y="17"/>
                    <a:pt x="8" y="17"/>
                    <a:pt x="9" y="16"/>
                  </a:cubicBezTo>
                  <a:close/>
                </a:path>
              </a:pathLst>
            </a:custGeom>
            <a:grpFill/>
            <a:ln w="38100">
              <a:solidFill>
                <a:schemeClr val="tx1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61" name="Freeform 358">
              <a:extLst>
                <a:ext uri="{FF2B5EF4-FFF2-40B4-BE49-F238E27FC236}">
                  <a16:creationId xmlns:a16="http://schemas.microsoft.com/office/drawing/2014/main" id="{94AA6177-1F5A-42E2-AEFD-A6654C412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3376" y="4897438"/>
              <a:ext cx="158750" cy="263525"/>
            </a:xfrm>
            <a:custGeom>
              <a:avLst/>
              <a:gdLst>
                <a:gd name="T0" fmla="*/ 27 w 100"/>
                <a:gd name="T1" fmla="*/ 0 h 166"/>
                <a:gd name="T2" fmla="*/ 100 w 100"/>
                <a:gd name="T3" fmla="*/ 0 h 166"/>
                <a:gd name="T4" fmla="*/ 57 w 100"/>
                <a:gd name="T5" fmla="*/ 64 h 166"/>
                <a:gd name="T6" fmla="*/ 95 w 100"/>
                <a:gd name="T7" fmla="*/ 64 h 166"/>
                <a:gd name="T8" fmla="*/ 27 w 100"/>
                <a:gd name="T9" fmla="*/ 166 h 166"/>
                <a:gd name="T10" fmla="*/ 38 w 100"/>
                <a:gd name="T11" fmla="*/ 100 h 166"/>
                <a:gd name="T12" fmla="*/ 0 w 100"/>
                <a:gd name="T13" fmla="*/ 100 h 166"/>
                <a:gd name="T14" fmla="*/ 27 w 100"/>
                <a:gd name="T15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0" h="166">
                  <a:moveTo>
                    <a:pt x="27" y="0"/>
                  </a:moveTo>
                  <a:lnTo>
                    <a:pt x="100" y="0"/>
                  </a:lnTo>
                  <a:lnTo>
                    <a:pt x="57" y="64"/>
                  </a:lnTo>
                  <a:lnTo>
                    <a:pt x="95" y="64"/>
                  </a:lnTo>
                  <a:lnTo>
                    <a:pt x="27" y="166"/>
                  </a:lnTo>
                  <a:lnTo>
                    <a:pt x="38" y="100"/>
                  </a:lnTo>
                  <a:lnTo>
                    <a:pt x="0" y="100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8100">
              <a:solidFill>
                <a:schemeClr val="tx1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</p:grpSp>
      <p:pic>
        <p:nvPicPr>
          <p:cNvPr id="75" name="Graphic 74">
            <a:extLst>
              <a:ext uri="{FF2B5EF4-FFF2-40B4-BE49-F238E27FC236}">
                <a16:creationId xmlns:a16="http://schemas.microsoft.com/office/drawing/2014/main" id="{A8F9D9EC-4BF6-4FDD-B771-18BB2FC7CC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942552" y="6446728"/>
            <a:ext cx="1415785" cy="1415785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C941C995-86A4-42AB-9D93-398A22A5011C}"/>
              </a:ext>
            </a:extLst>
          </p:cNvPr>
          <p:cNvSpPr/>
          <p:nvPr/>
        </p:nvSpPr>
        <p:spPr>
          <a:xfrm>
            <a:off x="0" y="11430000"/>
            <a:ext cx="24384000" cy="228600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3A57A73F-56C2-4724-9664-5A2B7186858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7863" y="11812949"/>
            <a:ext cx="3009494" cy="1520102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B40AD9CA-1417-47F5-B958-BB216F2E19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465382" y="11579266"/>
            <a:ext cx="3206307" cy="1753785"/>
          </a:xfrm>
          <a:prstGeom prst="rect">
            <a:avLst/>
          </a:prstGeom>
        </p:spPr>
      </p:pic>
      <p:sp>
        <p:nvSpPr>
          <p:cNvPr id="79" name="THANK">
            <a:extLst>
              <a:ext uri="{FF2B5EF4-FFF2-40B4-BE49-F238E27FC236}">
                <a16:creationId xmlns:a16="http://schemas.microsoft.com/office/drawing/2014/main" id="{1DFDB707-35A4-4EB7-80C1-162904031942}"/>
              </a:ext>
            </a:extLst>
          </p:cNvPr>
          <p:cNvSpPr txBox="1"/>
          <p:nvPr/>
        </p:nvSpPr>
        <p:spPr>
          <a:xfrm>
            <a:off x="0" y="500589"/>
            <a:ext cx="23919873" cy="834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825500">
              <a:lnSpc>
                <a:spcPct val="70000"/>
              </a:lnSpc>
              <a:defRPr sz="30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en-US" sz="6600" dirty="0">
                <a:solidFill>
                  <a:schemeClr val="accent5"/>
                </a:solidFill>
              </a:rPr>
              <a:t>INSURANCE TOPICS THAT ARE RELEVANT TODAY</a:t>
            </a:r>
            <a:endParaRPr sz="6600" dirty="0">
              <a:solidFill>
                <a:schemeClr val="accent5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83AF61-8182-4FF4-AC58-1D2FA70BDFA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18501" y="5687037"/>
            <a:ext cx="1391229" cy="1391229"/>
          </a:xfrm>
          <a:prstGeom prst="ellipse">
            <a:avLst/>
          </a:prstGeom>
          <a:solidFill>
            <a:srgbClr val="76C3D3"/>
          </a:solidFill>
          <a:ln w="63500" cap="rnd">
            <a:solidFill>
              <a:srgbClr val="76C3D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7219566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HANK"/>
          <p:cNvSpPr txBox="1"/>
          <p:nvPr/>
        </p:nvSpPr>
        <p:spPr>
          <a:xfrm>
            <a:off x="249381" y="495093"/>
            <a:ext cx="24134619" cy="1545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825500">
              <a:lnSpc>
                <a:spcPct val="70000"/>
              </a:lnSpc>
              <a:defRPr sz="30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>
              <a:spcAft>
                <a:spcPts val="1800"/>
              </a:spcAft>
            </a:pPr>
            <a:r>
              <a:rPr lang="en-US" sz="6600" dirty="0">
                <a:solidFill>
                  <a:schemeClr val="accent5"/>
                </a:solidFill>
              </a:rPr>
              <a:t>THE DIFFERENCE BETWEEN PERSONAL AND BUSINESS INSURANCE</a:t>
            </a:r>
            <a:endParaRPr sz="6600" dirty="0">
              <a:solidFill>
                <a:schemeClr val="accent5"/>
              </a:solidFill>
            </a:endParaRPr>
          </a:p>
        </p:txBody>
      </p: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14426BE4-63B3-A042-895A-53D15961C82D}"/>
              </a:ext>
            </a:extLst>
          </p:cNvPr>
          <p:cNvGrpSpPr/>
          <p:nvPr/>
        </p:nvGrpSpPr>
        <p:grpSpPr>
          <a:xfrm>
            <a:off x="1188587" y="2554010"/>
            <a:ext cx="11276548" cy="1395254"/>
            <a:chOff x="1271714" y="4417016"/>
            <a:chExt cx="11276548" cy="1395254"/>
          </a:xfrm>
        </p:grpSpPr>
        <p:sp>
          <p:nvSpPr>
            <p:cNvPr id="171" name="Round Same-side Corner of Rectangle 170">
              <a:extLst>
                <a:ext uri="{FF2B5EF4-FFF2-40B4-BE49-F238E27FC236}">
                  <a16:creationId xmlns:a16="http://schemas.microsoft.com/office/drawing/2014/main" id="{744E9DA5-B472-DB49-9FC1-45BFAFE8F50C}"/>
                </a:ext>
              </a:extLst>
            </p:cNvPr>
            <p:cNvSpPr/>
            <p:nvPr/>
          </p:nvSpPr>
          <p:spPr>
            <a:xfrm>
              <a:off x="1271714" y="4429604"/>
              <a:ext cx="11276548" cy="1355169"/>
            </a:xfrm>
            <a:prstGeom prst="round2SameRect">
              <a:avLst/>
            </a:prstGeom>
            <a:solidFill>
              <a:schemeClr val="bg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dirty="0"/>
            </a:p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dirty="0"/>
            </a:p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F561546-CE55-5B42-B2BE-FDD1DBC04728}"/>
                </a:ext>
              </a:extLst>
            </p:cNvPr>
            <p:cNvSpPr txBox="1"/>
            <p:nvPr/>
          </p:nvSpPr>
          <p:spPr>
            <a:xfrm>
              <a:off x="3029775" y="4417016"/>
              <a:ext cx="8418201" cy="13952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endParaRPr lang="en-US" sz="28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r>
                <a:rPr lang="en-US" sz="28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OFFICE CONTENTS / HOUSEHOLD CONTENTS</a:t>
              </a:r>
            </a:p>
            <a:p>
              <a:endParaRPr lang="en-US" sz="2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90" name="Graphic 189">
              <a:extLst>
                <a:ext uri="{FF2B5EF4-FFF2-40B4-BE49-F238E27FC236}">
                  <a16:creationId xmlns:a16="http://schemas.microsoft.com/office/drawing/2014/main" id="{FDCAD393-31FA-8642-B838-B9053E7E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99972" y="4653466"/>
              <a:ext cx="915172" cy="915172"/>
            </a:xfrm>
            <a:prstGeom prst="rect">
              <a:avLst/>
            </a:prstGeom>
          </p:spPr>
        </p:pic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3278615E-5580-2445-A058-C937A1EDAEFE}"/>
              </a:ext>
            </a:extLst>
          </p:cNvPr>
          <p:cNvGrpSpPr/>
          <p:nvPr/>
        </p:nvGrpSpPr>
        <p:grpSpPr>
          <a:xfrm>
            <a:off x="1188587" y="4090638"/>
            <a:ext cx="11276548" cy="1347469"/>
            <a:chOff x="1271714" y="5953644"/>
            <a:chExt cx="11276548" cy="1347469"/>
          </a:xfrm>
        </p:grpSpPr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4328F28A-8FB9-834B-9BD3-DAC1FD0F364A}"/>
                </a:ext>
              </a:extLst>
            </p:cNvPr>
            <p:cNvSpPr/>
            <p:nvPr/>
          </p:nvSpPr>
          <p:spPr>
            <a:xfrm>
              <a:off x="1271714" y="5953644"/>
              <a:ext cx="11276548" cy="13474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9C74ECD-4B68-EB45-A863-F8679DB09B0B}"/>
                </a:ext>
              </a:extLst>
            </p:cNvPr>
            <p:cNvSpPr txBox="1"/>
            <p:nvPr/>
          </p:nvSpPr>
          <p:spPr>
            <a:xfrm>
              <a:off x="3029775" y="6358880"/>
              <a:ext cx="8220552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sz="28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COMMERCIAL BUILDINGS / BUILDINGS</a:t>
              </a:r>
            </a:p>
          </p:txBody>
        </p:sp>
        <p:pic>
          <p:nvPicPr>
            <p:cNvPr id="191" name="Graphic 190">
              <a:extLst>
                <a:ext uri="{FF2B5EF4-FFF2-40B4-BE49-F238E27FC236}">
                  <a16:creationId xmlns:a16="http://schemas.microsoft.com/office/drawing/2014/main" id="{21DB516A-EF63-4344-9DE9-EFE9391A7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612216" y="6140144"/>
              <a:ext cx="1008688" cy="1008688"/>
            </a:xfrm>
            <a:prstGeom prst="rect">
              <a:avLst/>
            </a:prstGeom>
          </p:spPr>
        </p:pic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F7F635EC-361D-1D4C-B274-8621E2104FEE}"/>
              </a:ext>
            </a:extLst>
          </p:cNvPr>
          <p:cNvGrpSpPr/>
          <p:nvPr/>
        </p:nvGrpSpPr>
        <p:grpSpPr>
          <a:xfrm>
            <a:off x="1188587" y="5566960"/>
            <a:ext cx="11276548" cy="1347469"/>
            <a:chOff x="1271714" y="7429966"/>
            <a:chExt cx="11276548" cy="1347469"/>
          </a:xfrm>
        </p:grpSpPr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7B40D69B-57CA-4242-92AA-5A8FCFE10955}"/>
                </a:ext>
              </a:extLst>
            </p:cNvPr>
            <p:cNvSpPr/>
            <p:nvPr/>
          </p:nvSpPr>
          <p:spPr>
            <a:xfrm>
              <a:off x="1271714" y="7429966"/>
              <a:ext cx="11276548" cy="134746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23BFF2B-8F17-6346-9803-5BEE654FA877}"/>
                </a:ext>
              </a:extLst>
            </p:cNvPr>
            <p:cNvSpPr txBox="1"/>
            <p:nvPr/>
          </p:nvSpPr>
          <p:spPr>
            <a:xfrm>
              <a:off x="3029775" y="7839158"/>
              <a:ext cx="762652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sz="28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BUSINESS INTERRUPTION / </a:t>
              </a:r>
              <a:r>
                <a:rPr lang="en-US" sz="28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COVID</a:t>
              </a:r>
              <a:r>
                <a:rPr lang="en-US" sz="28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19 </a:t>
              </a:r>
            </a:p>
          </p:txBody>
        </p:sp>
        <p:pic>
          <p:nvPicPr>
            <p:cNvPr id="192" name="Graphic 191">
              <a:extLst>
                <a:ext uri="{FF2B5EF4-FFF2-40B4-BE49-F238E27FC236}">
                  <a16:creationId xmlns:a16="http://schemas.microsoft.com/office/drawing/2014/main" id="{C7A0645E-A0D2-3144-979E-2E6F3B53C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670449" y="7619301"/>
              <a:ext cx="986777" cy="986777"/>
            </a:xfrm>
            <a:prstGeom prst="rect">
              <a:avLst/>
            </a:prstGeom>
          </p:spPr>
        </p:pic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0556E434-96A9-6245-9743-DA73D259DAFA}"/>
              </a:ext>
            </a:extLst>
          </p:cNvPr>
          <p:cNvGrpSpPr/>
          <p:nvPr/>
        </p:nvGrpSpPr>
        <p:grpSpPr>
          <a:xfrm>
            <a:off x="1188587" y="8569805"/>
            <a:ext cx="11276548" cy="2027233"/>
            <a:chOff x="1271714" y="10478531"/>
            <a:chExt cx="11276548" cy="2027233"/>
          </a:xfrm>
        </p:grpSpPr>
        <p:sp>
          <p:nvSpPr>
            <p:cNvPr id="188" name="Round Same-side Corner of Rectangle 187">
              <a:extLst>
                <a:ext uri="{FF2B5EF4-FFF2-40B4-BE49-F238E27FC236}">
                  <a16:creationId xmlns:a16="http://schemas.microsoft.com/office/drawing/2014/main" id="{0607FD5F-4425-9B41-B827-FE3A5075AB84}"/>
                </a:ext>
              </a:extLst>
            </p:cNvPr>
            <p:cNvSpPr/>
            <p:nvPr/>
          </p:nvSpPr>
          <p:spPr>
            <a:xfrm rot="10800000">
              <a:off x="1271714" y="10478531"/>
              <a:ext cx="11276548" cy="2027233"/>
            </a:xfrm>
            <a:prstGeom prst="round2SameRect">
              <a:avLst/>
            </a:prstGeom>
            <a:solidFill>
              <a:srgbClr val="76C3D3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B731D16-505A-2345-959C-AF5AE0D221F8}"/>
                </a:ext>
              </a:extLst>
            </p:cNvPr>
            <p:cNvSpPr txBox="1"/>
            <p:nvPr/>
          </p:nvSpPr>
          <p:spPr>
            <a:xfrm>
              <a:off x="3029775" y="11184063"/>
              <a:ext cx="896972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sz="28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COMMERCIAL MOTOR / MOTOR </a:t>
              </a:r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97D895B1-548A-B14F-AC34-D81339524E50}"/>
              </a:ext>
            </a:extLst>
          </p:cNvPr>
          <p:cNvGrpSpPr/>
          <p:nvPr/>
        </p:nvGrpSpPr>
        <p:grpSpPr>
          <a:xfrm>
            <a:off x="12752307" y="4076607"/>
            <a:ext cx="10407481" cy="2203895"/>
            <a:chOff x="12835434" y="5939613"/>
            <a:chExt cx="10407481" cy="2203895"/>
          </a:xfrm>
        </p:grpSpPr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5334AFE6-AD9F-9347-8F7F-CEB23B0579E3}"/>
                </a:ext>
              </a:extLst>
            </p:cNvPr>
            <p:cNvSpPr/>
            <p:nvPr/>
          </p:nvSpPr>
          <p:spPr>
            <a:xfrm>
              <a:off x="12835434" y="5939613"/>
              <a:ext cx="10346049" cy="220389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70767420-09B7-CC45-921E-42DD642E4304}"/>
                </a:ext>
              </a:extLst>
            </p:cNvPr>
            <p:cNvSpPr txBox="1"/>
            <p:nvPr/>
          </p:nvSpPr>
          <p:spPr>
            <a:xfrm>
              <a:off x="14807613" y="6761549"/>
              <a:ext cx="8435302" cy="96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sz="28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ELECTRONIC EQUIPMENT</a:t>
              </a:r>
            </a:p>
            <a:p>
              <a:endParaRPr lang="en-US" sz="28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94" name="Graphic 193">
              <a:extLst>
                <a:ext uri="{FF2B5EF4-FFF2-40B4-BE49-F238E27FC236}">
                  <a16:creationId xmlns:a16="http://schemas.microsoft.com/office/drawing/2014/main" id="{DEF260FB-F5DE-0849-95E1-CF330900D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188684" y="6602991"/>
              <a:ext cx="1067961" cy="1067961"/>
            </a:xfrm>
            <a:prstGeom prst="rect">
              <a:avLst/>
            </a:prstGeom>
          </p:spPr>
        </p:pic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B6ABAB60-4110-6B4C-BA91-72E5BD6C399C}"/>
              </a:ext>
            </a:extLst>
          </p:cNvPr>
          <p:cNvGrpSpPr/>
          <p:nvPr/>
        </p:nvGrpSpPr>
        <p:grpSpPr>
          <a:xfrm>
            <a:off x="1188587" y="7044551"/>
            <a:ext cx="11276548" cy="1347469"/>
            <a:chOff x="1271714" y="8953277"/>
            <a:chExt cx="11276548" cy="1347469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F51F6AFC-9684-0F4B-8126-4209829D127B}"/>
                </a:ext>
              </a:extLst>
            </p:cNvPr>
            <p:cNvSpPr/>
            <p:nvPr/>
          </p:nvSpPr>
          <p:spPr>
            <a:xfrm>
              <a:off x="1271714" y="8953277"/>
              <a:ext cx="11276548" cy="134746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10B29AD9-26EB-F649-8990-45EE55D02BBA}"/>
                </a:ext>
              </a:extLst>
            </p:cNvPr>
            <p:cNvSpPr txBox="1"/>
            <p:nvPr/>
          </p:nvSpPr>
          <p:spPr>
            <a:xfrm>
              <a:off x="3029775" y="9371642"/>
              <a:ext cx="6407038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sz="28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ACCIDENTAL DAMAGE</a:t>
              </a:r>
            </a:p>
          </p:txBody>
        </p:sp>
        <p:pic>
          <p:nvPicPr>
            <p:cNvPr id="195" name="Graphic 194">
              <a:extLst>
                <a:ext uri="{FF2B5EF4-FFF2-40B4-BE49-F238E27FC236}">
                  <a16:creationId xmlns:a16="http://schemas.microsoft.com/office/drawing/2014/main" id="{4CF5E252-F7AC-0D46-893F-6CCF69274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763368" y="9192904"/>
              <a:ext cx="797823" cy="797823"/>
            </a:xfrm>
            <a:prstGeom prst="rect">
              <a:avLst/>
            </a:prstGeom>
          </p:spPr>
        </p:pic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956A0D68-305B-1C40-8BCC-5217BFC8D245}"/>
              </a:ext>
            </a:extLst>
          </p:cNvPr>
          <p:cNvGrpSpPr/>
          <p:nvPr/>
        </p:nvGrpSpPr>
        <p:grpSpPr>
          <a:xfrm>
            <a:off x="12752306" y="2566598"/>
            <a:ext cx="10346050" cy="1355169"/>
            <a:chOff x="12881153" y="4429604"/>
            <a:chExt cx="10346050" cy="1355169"/>
          </a:xfrm>
        </p:grpSpPr>
        <p:sp>
          <p:nvSpPr>
            <p:cNvPr id="185" name="Round Same-side Corner of Rectangle 184">
              <a:extLst>
                <a:ext uri="{FF2B5EF4-FFF2-40B4-BE49-F238E27FC236}">
                  <a16:creationId xmlns:a16="http://schemas.microsoft.com/office/drawing/2014/main" id="{ACD7ABBB-8F58-4844-80A7-02EE812E0460}"/>
                </a:ext>
              </a:extLst>
            </p:cNvPr>
            <p:cNvSpPr/>
            <p:nvPr/>
          </p:nvSpPr>
          <p:spPr>
            <a:xfrm>
              <a:off x="12881153" y="4429604"/>
              <a:ext cx="10346050" cy="1355169"/>
            </a:xfrm>
            <a:prstGeom prst="round2SameRect">
              <a:avLst/>
            </a:prstGeom>
            <a:solidFill>
              <a:schemeClr val="bg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dirty="0"/>
            </a:p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dirty="0"/>
            </a:p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4EEF64F1-F84A-DF4D-85B1-A4D58CD790A3}"/>
                </a:ext>
              </a:extLst>
            </p:cNvPr>
            <p:cNvSpPr txBox="1"/>
            <p:nvPr/>
          </p:nvSpPr>
          <p:spPr>
            <a:xfrm>
              <a:off x="14807613" y="4834712"/>
              <a:ext cx="7270898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sz="28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COMMERCIAL LIABILITY / LIABILITY</a:t>
              </a:r>
            </a:p>
          </p:txBody>
        </p:sp>
        <p:pic>
          <p:nvPicPr>
            <p:cNvPr id="196" name="Graphic 195">
              <a:extLst>
                <a:ext uri="{FF2B5EF4-FFF2-40B4-BE49-F238E27FC236}">
                  <a16:creationId xmlns:a16="http://schemas.microsoft.com/office/drawing/2014/main" id="{19A10844-DDCE-6642-8E30-58F0586C9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3298201" y="4606077"/>
              <a:ext cx="958444" cy="958444"/>
            </a:xfrm>
            <a:prstGeom prst="rect">
              <a:avLst/>
            </a:prstGeom>
          </p:spPr>
        </p:pic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5145CD84-68A7-F141-B231-3312D3713406}"/>
              </a:ext>
            </a:extLst>
          </p:cNvPr>
          <p:cNvGrpSpPr/>
          <p:nvPr/>
        </p:nvGrpSpPr>
        <p:grpSpPr>
          <a:xfrm>
            <a:off x="12752307" y="6439392"/>
            <a:ext cx="10346049" cy="2579914"/>
            <a:chOff x="12835434" y="8302398"/>
            <a:chExt cx="10346049" cy="2579914"/>
          </a:xfrm>
        </p:grpSpPr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BA6CD0F5-B8E9-734C-8D5B-4C7DE3D771E0}"/>
                </a:ext>
              </a:extLst>
            </p:cNvPr>
            <p:cNvSpPr/>
            <p:nvPr/>
          </p:nvSpPr>
          <p:spPr>
            <a:xfrm>
              <a:off x="12835434" y="8302398"/>
              <a:ext cx="10346049" cy="257991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F108E89C-F2B3-FA46-AE7D-F6A839F5BC21}"/>
                </a:ext>
              </a:extLst>
            </p:cNvPr>
            <p:cNvSpPr txBox="1"/>
            <p:nvPr/>
          </p:nvSpPr>
          <p:spPr>
            <a:xfrm>
              <a:off x="14807613" y="9292317"/>
              <a:ext cx="8135218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sz="28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BUSINESS ALL RISKS / ALL RISK</a:t>
              </a:r>
            </a:p>
          </p:txBody>
        </p:sp>
        <p:pic>
          <p:nvPicPr>
            <p:cNvPr id="197" name="Graphic 196">
              <a:extLst>
                <a:ext uri="{FF2B5EF4-FFF2-40B4-BE49-F238E27FC236}">
                  <a16:creationId xmlns:a16="http://schemas.microsoft.com/office/drawing/2014/main" id="{E1698AD2-C2A5-1A45-A260-3F6D4747E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3182492" y="8996734"/>
              <a:ext cx="1123831" cy="1123831"/>
            </a:xfrm>
            <a:prstGeom prst="rect">
              <a:avLst/>
            </a:prstGeom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D7C48E2A-1B17-E140-9353-3343C1C3C6E1}"/>
              </a:ext>
            </a:extLst>
          </p:cNvPr>
          <p:cNvGrpSpPr/>
          <p:nvPr/>
        </p:nvGrpSpPr>
        <p:grpSpPr>
          <a:xfrm>
            <a:off x="12752306" y="9132075"/>
            <a:ext cx="10361459" cy="1464963"/>
            <a:chOff x="12835433" y="11040801"/>
            <a:chExt cx="10361459" cy="1464963"/>
          </a:xfrm>
        </p:grpSpPr>
        <p:sp>
          <p:nvSpPr>
            <p:cNvPr id="186" name="Round Same-side Corner of Rectangle 185">
              <a:extLst>
                <a:ext uri="{FF2B5EF4-FFF2-40B4-BE49-F238E27FC236}">
                  <a16:creationId xmlns:a16="http://schemas.microsoft.com/office/drawing/2014/main" id="{C2B9073C-AC6A-454B-8F2F-43824401B1C4}"/>
                </a:ext>
              </a:extLst>
            </p:cNvPr>
            <p:cNvSpPr/>
            <p:nvPr/>
          </p:nvSpPr>
          <p:spPr>
            <a:xfrm rot="10800000">
              <a:off x="12835433" y="11040801"/>
              <a:ext cx="10361459" cy="1464963"/>
            </a:xfrm>
            <a:prstGeom prst="round2SameRect">
              <a:avLst/>
            </a:prstGeom>
            <a:solidFill>
              <a:srgbClr val="76C3D3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no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dirty="0"/>
            </a:p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dirty="0"/>
            </a:p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A6B52728-CF7A-3141-B514-EFE38B7066EC}"/>
                </a:ext>
              </a:extLst>
            </p:cNvPr>
            <p:cNvSpPr txBox="1"/>
            <p:nvPr/>
          </p:nvSpPr>
          <p:spPr>
            <a:xfrm>
              <a:off x="14807613" y="11499934"/>
              <a:ext cx="6293604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sz="28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COMMERCIAL THEFT</a:t>
              </a:r>
            </a:p>
          </p:txBody>
        </p:sp>
        <p:pic>
          <p:nvPicPr>
            <p:cNvPr id="198" name="Graphic 197">
              <a:extLst>
                <a:ext uri="{FF2B5EF4-FFF2-40B4-BE49-F238E27FC236}">
                  <a16:creationId xmlns:a16="http://schemas.microsoft.com/office/drawing/2014/main" id="{18D60153-9906-7645-AED3-84BDCD459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3275770" y="11240947"/>
              <a:ext cx="964367" cy="964367"/>
            </a:xfrm>
            <a:prstGeom prst="rect">
              <a:avLst/>
            </a:prstGeom>
          </p:spPr>
        </p:pic>
      </p:grpSp>
      <p:sp>
        <p:nvSpPr>
          <p:cNvPr id="41" name="Freeform 135">
            <a:extLst>
              <a:ext uri="{FF2B5EF4-FFF2-40B4-BE49-F238E27FC236}">
                <a16:creationId xmlns:a16="http://schemas.microsoft.com/office/drawing/2014/main" id="{F86B0CE9-0ECA-4BED-B78A-989AB074010E}"/>
              </a:ext>
            </a:extLst>
          </p:cNvPr>
          <p:cNvSpPr>
            <a:spLocks noEditPoints="1"/>
          </p:cNvSpPr>
          <p:nvPr/>
        </p:nvSpPr>
        <p:spPr bwMode="auto">
          <a:xfrm>
            <a:off x="1516845" y="9310925"/>
            <a:ext cx="1113563" cy="533478"/>
          </a:xfrm>
          <a:custGeom>
            <a:avLst/>
            <a:gdLst>
              <a:gd name="T0" fmla="*/ 173 w 188"/>
              <a:gd name="T1" fmla="*/ 48 h 100"/>
              <a:gd name="T2" fmla="*/ 141 w 188"/>
              <a:gd name="T3" fmla="*/ 36 h 100"/>
              <a:gd name="T4" fmla="*/ 109 w 188"/>
              <a:gd name="T5" fmla="*/ 2 h 100"/>
              <a:gd name="T6" fmla="*/ 104 w 188"/>
              <a:gd name="T7" fmla="*/ 0 h 100"/>
              <a:gd name="T8" fmla="*/ 31 w 188"/>
              <a:gd name="T9" fmla="*/ 0 h 100"/>
              <a:gd name="T10" fmla="*/ 25 w 188"/>
              <a:gd name="T11" fmla="*/ 3 h 100"/>
              <a:gd name="T12" fmla="*/ 1 w 188"/>
              <a:gd name="T13" fmla="*/ 38 h 100"/>
              <a:gd name="T14" fmla="*/ 1 w 188"/>
              <a:gd name="T15" fmla="*/ 38 h 100"/>
              <a:gd name="T16" fmla="*/ 0 w 188"/>
              <a:gd name="T17" fmla="*/ 40 h 100"/>
              <a:gd name="T18" fmla="*/ 0 w 188"/>
              <a:gd name="T19" fmla="*/ 42 h 100"/>
              <a:gd name="T20" fmla="*/ 0 w 188"/>
              <a:gd name="T21" fmla="*/ 42 h 100"/>
              <a:gd name="T22" fmla="*/ 0 w 188"/>
              <a:gd name="T23" fmla="*/ 73 h 100"/>
              <a:gd name="T24" fmla="*/ 7 w 188"/>
              <a:gd name="T25" fmla="*/ 81 h 100"/>
              <a:gd name="T26" fmla="*/ 7 w 188"/>
              <a:gd name="T27" fmla="*/ 81 h 100"/>
              <a:gd name="T28" fmla="*/ 14 w 188"/>
              <a:gd name="T29" fmla="*/ 81 h 100"/>
              <a:gd name="T30" fmla="*/ 37 w 188"/>
              <a:gd name="T31" fmla="*/ 100 h 100"/>
              <a:gd name="T32" fmla="*/ 60 w 188"/>
              <a:gd name="T33" fmla="*/ 81 h 100"/>
              <a:gd name="T34" fmla="*/ 122 w 188"/>
              <a:gd name="T35" fmla="*/ 81 h 100"/>
              <a:gd name="T36" fmla="*/ 145 w 188"/>
              <a:gd name="T37" fmla="*/ 100 h 100"/>
              <a:gd name="T38" fmla="*/ 168 w 188"/>
              <a:gd name="T39" fmla="*/ 81 h 100"/>
              <a:gd name="T40" fmla="*/ 180 w 188"/>
              <a:gd name="T41" fmla="*/ 81 h 100"/>
              <a:gd name="T42" fmla="*/ 188 w 188"/>
              <a:gd name="T43" fmla="*/ 73 h 100"/>
              <a:gd name="T44" fmla="*/ 188 w 188"/>
              <a:gd name="T45" fmla="*/ 69 h 100"/>
              <a:gd name="T46" fmla="*/ 173 w 188"/>
              <a:gd name="T47" fmla="*/ 48 h 100"/>
              <a:gd name="T48" fmla="*/ 37 w 188"/>
              <a:gd name="T49" fmla="*/ 85 h 100"/>
              <a:gd name="T50" fmla="*/ 28 w 188"/>
              <a:gd name="T51" fmla="*/ 76 h 100"/>
              <a:gd name="T52" fmla="*/ 37 w 188"/>
              <a:gd name="T53" fmla="*/ 68 h 100"/>
              <a:gd name="T54" fmla="*/ 46 w 188"/>
              <a:gd name="T55" fmla="*/ 76 h 100"/>
              <a:gd name="T56" fmla="*/ 37 w 188"/>
              <a:gd name="T57" fmla="*/ 85 h 100"/>
              <a:gd name="T58" fmla="*/ 53 w 188"/>
              <a:gd name="T59" fmla="*/ 35 h 100"/>
              <a:gd name="T60" fmla="*/ 21 w 188"/>
              <a:gd name="T61" fmla="*/ 35 h 100"/>
              <a:gd name="T62" fmla="*/ 35 w 188"/>
              <a:gd name="T63" fmla="*/ 15 h 100"/>
              <a:gd name="T64" fmla="*/ 53 w 188"/>
              <a:gd name="T65" fmla="*/ 15 h 100"/>
              <a:gd name="T66" fmla="*/ 53 w 188"/>
              <a:gd name="T67" fmla="*/ 35 h 100"/>
              <a:gd name="T68" fmla="*/ 68 w 188"/>
              <a:gd name="T69" fmla="*/ 35 h 100"/>
              <a:gd name="T70" fmla="*/ 68 w 188"/>
              <a:gd name="T71" fmla="*/ 15 h 100"/>
              <a:gd name="T72" fmla="*/ 100 w 188"/>
              <a:gd name="T73" fmla="*/ 15 h 100"/>
              <a:gd name="T74" fmla="*/ 119 w 188"/>
              <a:gd name="T75" fmla="*/ 35 h 100"/>
              <a:gd name="T76" fmla="*/ 68 w 188"/>
              <a:gd name="T77" fmla="*/ 35 h 100"/>
              <a:gd name="T78" fmla="*/ 145 w 188"/>
              <a:gd name="T79" fmla="*/ 85 h 100"/>
              <a:gd name="T80" fmla="*/ 136 w 188"/>
              <a:gd name="T81" fmla="*/ 76 h 100"/>
              <a:gd name="T82" fmla="*/ 145 w 188"/>
              <a:gd name="T83" fmla="*/ 68 h 100"/>
              <a:gd name="T84" fmla="*/ 153 w 188"/>
              <a:gd name="T85" fmla="*/ 76 h 100"/>
              <a:gd name="T86" fmla="*/ 145 w 188"/>
              <a:gd name="T87" fmla="*/ 85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88" h="100">
                <a:moveTo>
                  <a:pt x="173" y="48"/>
                </a:moveTo>
                <a:cubicBezTo>
                  <a:pt x="141" y="36"/>
                  <a:pt x="141" y="36"/>
                  <a:pt x="141" y="36"/>
                </a:cubicBezTo>
                <a:cubicBezTo>
                  <a:pt x="109" y="2"/>
                  <a:pt x="109" y="2"/>
                  <a:pt x="109" y="2"/>
                </a:cubicBezTo>
                <a:cubicBezTo>
                  <a:pt x="108" y="1"/>
                  <a:pt x="106" y="0"/>
                  <a:pt x="104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29" y="0"/>
                  <a:pt x="26" y="1"/>
                  <a:pt x="25" y="3"/>
                </a:cubicBezTo>
                <a:cubicBezTo>
                  <a:pt x="1" y="38"/>
                  <a:pt x="1" y="38"/>
                  <a:pt x="1" y="38"/>
                </a:cubicBezTo>
                <a:cubicBezTo>
                  <a:pt x="1" y="38"/>
                  <a:pt x="1" y="38"/>
                  <a:pt x="1" y="38"/>
                </a:cubicBezTo>
                <a:cubicBezTo>
                  <a:pt x="0" y="39"/>
                  <a:pt x="0" y="39"/>
                  <a:pt x="0" y="40"/>
                </a:cubicBezTo>
                <a:cubicBezTo>
                  <a:pt x="0" y="40"/>
                  <a:pt x="0" y="41"/>
                  <a:pt x="0" y="42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78"/>
                  <a:pt x="3" y="81"/>
                  <a:pt x="7" y="81"/>
                </a:cubicBezTo>
                <a:cubicBezTo>
                  <a:pt x="7" y="81"/>
                  <a:pt x="7" y="81"/>
                  <a:pt x="7" y="81"/>
                </a:cubicBezTo>
                <a:cubicBezTo>
                  <a:pt x="14" y="81"/>
                  <a:pt x="14" y="81"/>
                  <a:pt x="14" y="81"/>
                </a:cubicBezTo>
                <a:cubicBezTo>
                  <a:pt x="16" y="92"/>
                  <a:pt x="26" y="100"/>
                  <a:pt x="37" y="100"/>
                </a:cubicBezTo>
                <a:cubicBezTo>
                  <a:pt x="48" y="100"/>
                  <a:pt x="58" y="92"/>
                  <a:pt x="60" y="81"/>
                </a:cubicBezTo>
                <a:cubicBezTo>
                  <a:pt x="122" y="81"/>
                  <a:pt x="122" y="81"/>
                  <a:pt x="122" y="81"/>
                </a:cubicBezTo>
                <a:cubicBezTo>
                  <a:pt x="124" y="92"/>
                  <a:pt x="133" y="100"/>
                  <a:pt x="145" y="100"/>
                </a:cubicBezTo>
                <a:cubicBezTo>
                  <a:pt x="156" y="100"/>
                  <a:pt x="166" y="92"/>
                  <a:pt x="168" y="81"/>
                </a:cubicBezTo>
                <a:cubicBezTo>
                  <a:pt x="180" y="81"/>
                  <a:pt x="180" y="81"/>
                  <a:pt x="180" y="81"/>
                </a:cubicBezTo>
                <a:cubicBezTo>
                  <a:pt x="185" y="81"/>
                  <a:pt x="188" y="78"/>
                  <a:pt x="188" y="73"/>
                </a:cubicBezTo>
                <a:cubicBezTo>
                  <a:pt x="188" y="69"/>
                  <a:pt x="188" y="69"/>
                  <a:pt x="188" y="69"/>
                </a:cubicBezTo>
                <a:cubicBezTo>
                  <a:pt x="188" y="60"/>
                  <a:pt x="182" y="51"/>
                  <a:pt x="173" y="48"/>
                </a:cubicBezTo>
                <a:close/>
                <a:moveTo>
                  <a:pt x="37" y="85"/>
                </a:moveTo>
                <a:cubicBezTo>
                  <a:pt x="32" y="85"/>
                  <a:pt x="28" y="81"/>
                  <a:pt x="28" y="76"/>
                </a:cubicBezTo>
                <a:cubicBezTo>
                  <a:pt x="28" y="71"/>
                  <a:pt x="32" y="68"/>
                  <a:pt x="37" y="68"/>
                </a:cubicBezTo>
                <a:cubicBezTo>
                  <a:pt x="42" y="68"/>
                  <a:pt x="46" y="71"/>
                  <a:pt x="46" y="76"/>
                </a:cubicBezTo>
                <a:cubicBezTo>
                  <a:pt x="46" y="81"/>
                  <a:pt x="42" y="85"/>
                  <a:pt x="37" y="85"/>
                </a:cubicBezTo>
                <a:close/>
                <a:moveTo>
                  <a:pt x="53" y="35"/>
                </a:moveTo>
                <a:cubicBezTo>
                  <a:pt x="21" y="35"/>
                  <a:pt x="21" y="35"/>
                  <a:pt x="21" y="35"/>
                </a:cubicBezTo>
                <a:cubicBezTo>
                  <a:pt x="35" y="15"/>
                  <a:pt x="35" y="15"/>
                  <a:pt x="35" y="15"/>
                </a:cubicBezTo>
                <a:cubicBezTo>
                  <a:pt x="53" y="15"/>
                  <a:pt x="53" y="15"/>
                  <a:pt x="53" y="15"/>
                </a:cubicBezTo>
                <a:cubicBezTo>
                  <a:pt x="53" y="35"/>
                  <a:pt x="53" y="35"/>
                  <a:pt x="53" y="35"/>
                </a:cubicBezTo>
                <a:close/>
                <a:moveTo>
                  <a:pt x="68" y="35"/>
                </a:moveTo>
                <a:cubicBezTo>
                  <a:pt x="68" y="15"/>
                  <a:pt x="68" y="15"/>
                  <a:pt x="68" y="15"/>
                </a:cubicBezTo>
                <a:cubicBezTo>
                  <a:pt x="100" y="15"/>
                  <a:pt x="100" y="15"/>
                  <a:pt x="100" y="15"/>
                </a:cubicBezTo>
                <a:cubicBezTo>
                  <a:pt x="119" y="35"/>
                  <a:pt x="119" y="35"/>
                  <a:pt x="119" y="35"/>
                </a:cubicBezTo>
                <a:lnTo>
                  <a:pt x="68" y="35"/>
                </a:lnTo>
                <a:close/>
                <a:moveTo>
                  <a:pt x="145" y="85"/>
                </a:moveTo>
                <a:cubicBezTo>
                  <a:pt x="140" y="85"/>
                  <a:pt x="136" y="81"/>
                  <a:pt x="136" y="76"/>
                </a:cubicBezTo>
                <a:cubicBezTo>
                  <a:pt x="136" y="71"/>
                  <a:pt x="140" y="68"/>
                  <a:pt x="145" y="68"/>
                </a:cubicBezTo>
                <a:cubicBezTo>
                  <a:pt x="149" y="68"/>
                  <a:pt x="153" y="71"/>
                  <a:pt x="153" y="76"/>
                </a:cubicBezTo>
                <a:cubicBezTo>
                  <a:pt x="153" y="81"/>
                  <a:pt x="149" y="85"/>
                  <a:pt x="145" y="85"/>
                </a:cubicBezTo>
                <a:close/>
              </a:path>
            </a:pathLst>
          </a:custGeom>
          <a:solidFill>
            <a:srgbClr val="11365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BAC022-0A4D-4EE0-A7CE-10030C0E79A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11391820"/>
            <a:ext cx="24384000" cy="230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1629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A3ECE7-9243-43F8-AEC5-0259884426EB}"/>
              </a:ext>
            </a:extLst>
          </p:cNvPr>
          <p:cNvSpPr/>
          <p:nvPr/>
        </p:nvSpPr>
        <p:spPr>
          <a:xfrm>
            <a:off x="0" y="11430000"/>
            <a:ext cx="24384000" cy="228600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34055CC-B894-403E-B5F5-7ECEEC1160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7863" y="11812949"/>
            <a:ext cx="3009494" cy="15201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2406C1-7A76-448D-AD0F-9FF663632B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5382" y="11579266"/>
            <a:ext cx="3206307" cy="17537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A0EB05-6D8A-4C5C-9E02-D143175EBD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2426" y="2823987"/>
            <a:ext cx="7974259" cy="7388992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DECB0F34-FD15-489C-B2AC-CAD42CF5E37C}"/>
              </a:ext>
            </a:extLst>
          </p:cNvPr>
          <p:cNvGrpSpPr/>
          <p:nvPr/>
        </p:nvGrpSpPr>
        <p:grpSpPr>
          <a:xfrm>
            <a:off x="9912927" y="1975642"/>
            <a:ext cx="13362708" cy="1812998"/>
            <a:chOff x="4129724" y="1778809"/>
            <a:chExt cx="3056664" cy="906499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1553BCC-0EF7-4FED-8BE4-670644959EF0}"/>
                </a:ext>
              </a:extLst>
            </p:cNvPr>
            <p:cNvSpPr/>
            <p:nvPr/>
          </p:nvSpPr>
          <p:spPr>
            <a:xfrm>
              <a:off x="4477137" y="1778809"/>
              <a:ext cx="2709251" cy="9064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828823" hangingPunct="1">
                <a:lnSpc>
                  <a:spcPct val="130000"/>
                </a:lnSpc>
              </a:pPr>
              <a:r>
                <a:rPr lang="en-US" sz="3200" b="1" kern="1200" dirty="0">
                  <a:solidFill>
                    <a:schemeClr val="bg1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Recently climate change has become an alarming concern for Insurance companies. </a:t>
              </a:r>
            </a:p>
            <a:p>
              <a:pPr defTabSz="1828823" hangingPunct="1">
                <a:lnSpc>
                  <a:spcPct val="130000"/>
                </a:lnSpc>
              </a:pPr>
              <a:endParaRPr lang="en-US" sz="2400" kern="1200" dirty="0">
                <a:solidFill>
                  <a:srgbClr val="656D78"/>
                </a:solidFill>
                <a:latin typeface="Source Sans Pro Light" panose="020B0403030403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7" name="Shape 2748">
              <a:extLst>
                <a:ext uri="{FF2B5EF4-FFF2-40B4-BE49-F238E27FC236}">
                  <a16:creationId xmlns:a16="http://schemas.microsoft.com/office/drawing/2014/main" id="{1AC8A4A3-A96E-4238-9B97-DFA6AB73E058}"/>
                </a:ext>
              </a:extLst>
            </p:cNvPr>
            <p:cNvSpPr/>
            <p:nvPr/>
          </p:nvSpPr>
          <p:spPr>
            <a:xfrm>
              <a:off x="4129724" y="2007160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8280" y="18579"/>
                  </a:moveTo>
                  <a:cubicBezTo>
                    <a:pt x="20323" y="16614"/>
                    <a:pt x="21600" y="1385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6" y="0"/>
                    <a:pt x="0" y="4835"/>
                    <a:pt x="0" y="10800"/>
                  </a:cubicBezTo>
                  <a:cubicBezTo>
                    <a:pt x="0" y="13859"/>
                    <a:pt x="1277" y="16614"/>
                    <a:pt x="3320" y="18579"/>
                  </a:cubicBezTo>
                  <a:lnTo>
                    <a:pt x="2107" y="20762"/>
                  </a:lnTo>
                  <a:cubicBezTo>
                    <a:pt x="2019" y="20851"/>
                    <a:pt x="1964" y="20974"/>
                    <a:pt x="1964" y="21109"/>
                  </a:cubicBezTo>
                  <a:cubicBezTo>
                    <a:pt x="1964" y="21380"/>
                    <a:pt x="2184" y="21600"/>
                    <a:pt x="2455" y="21600"/>
                  </a:cubicBezTo>
                  <a:cubicBezTo>
                    <a:pt x="2590" y="21600"/>
                    <a:pt x="2713" y="21545"/>
                    <a:pt x="2802" y="21456"/>
                  </a:cubicBezTo>
                  <a:cubicBezTo>
                    <a:pt x="2858" y="21400"/>
                    <a:pt x="2894" y="21327"/>
                    <a:pt x="2917" y="21248"/>
                  </a:cubicBezTo>
                  <a:lnTo>
                    <a:pt x="4044" y="19219"/>
                  </a:lnTo>
                  <a:cubicBezTo>
                    <a:pt x="5895" y="20706"/>
                    <a:pt x="8242" y="21600"/>
                    <a:pt x="10800" y="21600"/>
                  </a:cubicBezTo>
                  <a:cubicBezTo>
                    <a:pt x="13358" y="21600"/>
                    <a:pt x="15705" y="20706"/>
                    <a:pt x="17555" y="19219"/>
                  </a:cubicBezTo>
                  <a:lnTo>
                    <a:pt x="18683" y="21248"/>
                  </a:lnTo>
                  <a:cubicBezTo>
                    <a:pt x="18743" y="21450"/>
                    <a:pt x="18923" y="21600"/>
                    <a:pt x="19145" y="21600"/>
                  </a:cubicBezTo>
                  <a:cubicBezTo>
                    <a:pt x="19416" y="21600"/>
                    <a:pt x="19636" y="21380"/>
                    <a:pt x="19636" y="21109"/>
                  </a:cubicBezTo>
                  <a:cubicBezTo>
                    <a:pt x="19636" y="20974"/>
                    <a:pt x="19581" y="20851"/>
                    <a:pt x="19493" y="20762"/>
                  </a:cubicBezTo>
                  <a:cubicBezTo>
                    <a:pt x="19493" y="20762"/>
                    <a:pt x="18280" y="18579"/>
                    <a:pt x="18280" y="18579"/>
                  </a:cubicBezTo>
                  <a:close/>
                  <a:moveTo>
                    <a:pt x="10800" y="16691"/>
                  </a:moveTo>
                  <a:cubicBezTo>
                    <a:pt x="7547" y="16691"/>
                    <a:pt x="4909" y="14053"/>
                    <a:pt x="4909" y="10800"/>
                  </a:cubicBezTo>
                  <a:cubicBezTo>
                    <a:pt x="4909" y="7547"/>
                    <a:pt x="7547" y="4909"/>
                    <a:pt x="10800" y="4909"/>
                  </a:cubicBezTo>
                  <a:cubicBezTo>
                    <a:pt x="14053" y="4909"/>
                    <a:pt x="16691" y="7547"/>
                    <a:pt x="16691" y="10800"/>
                  </a:cubicBezTo>
                  <a:cubicBezTo>
                    <a:pt x="16691" y="14053"/>
                    <a:pt x="14053" y="16691"/>
                    <a:pt x="10800" y="16691"/>
                  </a:cubicBezTo>
                  <a:moveTo>
                    <a:pt x="10800" y="3927"/>
                  </a:moveTo>
                  <a:cubicBezTo>
                    <a:pt x="7004" y="3927"/>
                    <a:pt x="3927" y="7004"/>
                    <a:pt x="3927" y="10800"/>
                  </a:cubicBezTo>
                  <a:cubicBezTo>
                    <a:pt x="3927" y="14596"/>
                    <a:pt x="7004" y="17673"/>
                    <a:pt x="10800" y="17673"/>
                  </a:cubicBezTo>
                  <a:cubicBezTo>
                    <a:pt x="14596" y="17673"/>
                    <a:pt x="17673" y="14596"/>
                    <a:pt x="17673" y="10800"/>
                  </a:cubicBezTo>
                  <a:cubicBezTo>
                    <a:pt x="17673" y="7004"/>
                    <a:pt x="14596" y="3927"/>
                    <a:pt x="10800" y="3927"/>
                  </a:cubicBezTo>
                  <a:moveTo>
                    <a:pt x="10800" y="12764"/>
                  </a:moveTo>
                  <a:cubicBezTo>
                    <a:pt x="9716" y="12764"/>
                    <a:pt x="8836" y="11884"/>
                    <a:pt x="8836" y="10800"/>
                  </a:cubicBezTo>
                  <a:cubicBezTo>
                    <a:pt x="8836" y="9716"/>
                    <a:pt x="9716" y="8836"/>
                    <a:pt x="10800" y="8836"/>
                  </a:cubicBezTo>
                  <a:cubicBezTo>
                    <a:pt x="11884" y="8836"/>
                    <a:pt x="12764" y="9716"/>
                    <a:pt x="12764" y="10800"/>
                  </a:cubicBezTo>
                  <a:cubicBezTo>
                    <a:pt x="12764" y="11884"/>
                    <a:pt x="11884" y="12764"/>
                    <a:pt x="10800" y="12764"/>
                  </a:cubicBezTo>
                  <a:moveTo>
                    <a:pt x="10800" y="7855"/>
                  </a:moveTo>
                  <a:cubicBezTo>
                    <a:pt x="9173" y="7855"/>
                    <a:pt x="7855" y="9173"/>
                    <a:pt x="7855" y="10800"/>
                  </a:cubicBezTo>
                  <a:cubicBezTo>
                    <a:pt x="7855" y="12427"/>
                    <a:pt x="9173" y="13745"/>
                    <a:pt x="10800" y="13745"/>
                  </a:cubicBezTo>
                  <a:cubicBezTo>
                    <a:pt x="12427" y="13745"/>
                    <a:pt x="13745" y="12427"/>
                    <a:pt x="13745" y="10800"/>
                  </a:cubicBezTo>
                  <a:cubicBezTo>
                    <a:pt x="13745" y="9173"/>
                    <a:pt x="12427" y="7855"/>
                    <a:pt x="10800" y="7855"/>
                  </a:cubicBezTo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38091" tIns="38091" rIns="38091" bIns="38091" anchor="ctr"/>
            <a:lstStyle/>
            <a:p>
              <a:pPr defTabSz="457070" hangingPunct="1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12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 charset="0"/>
                <a:ea typeface="Source Sans Pro Light" charset="0"/>
                <a:cs typeface="Source Sans Pro Light" charset="0"/>
                <a:sym typeface="Gill San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C65CAA3-D112-4C85-9DED-D2BDD638C18F}"/>
              </a:ext>
            </a:extLst>
          </p:cNvPr>
          <p:cNvGrpSpPr/>
          <p:nvPr/>
        </p:nvGrpSpPr>
        <p:grpSpPr>
          <a:xfrm>
            <a:off x="9912926" y="3495386"/>
            <a:ext cx="13362709" cy="1305550"/>
            <a:chOff x="8002514" y="1863472"/>
            <a:chExt cx="3231808" cy="703415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E3127B6-89F8-48B5-A473-75412CE63B7E}"/>
                </a:ext>
              </a:extLst>
            </p:cNvPr>
            <p:cNvSpPr/>
            <p:nvPr/>
          </p:nvSpPr>
          <p:spPr>
            <a:xfrm>
              <a:off x="8349927" y="1863472"/>
              <a:ext cx="2884395" cy="7034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828823" hangingPunct="1">
                <a:lnSpc>
                  <a:spcPct val="130000"/>
                </a:lnSpc>
              </a:pPr>
              <a:r>
                <a:rPr lang="en-US" sz="3200" b="1" kern="1200" dirty="0">
                  <a:solidFill>
                    <a:schemeClr val="bg1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In 2017 worldwide weather events ran up estimated losses of R4.8trn (Swiss Re Sigma). </a:t>
              </a:r>
            </a:p>
          </p:txBody>
        </p:sp>
        <p:sp>
          <p:nvSpPr>
            <p:cNvPr id="50" name="Shape 2784">
              <a:extLst>
                <a:ext uri="{FF2B5EF4-FFF2-40B4-BE49-F238E27FC236}">
                  <a16:creationId xmlns:a16="http://schemas.microsoft.com/office/drawing/2014/main" id="{FB770944-DDBE-4596-92B3-62796A0B60AC}"/>
                </a:ext>
              </a:extLst>
            </p:cNvPr>
            <p:cNvSpPr/>
            <p:nvPr/>
          </p:nvSpPr>
          <p:spPr>
            <a:xfrm>
              <a:off x="8002514" y="2168250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53" y="11229"/>
                  </a:moveTo>
                  <a:lnTo>
                    <a:pt x="20356" y="11234"/>
                  </a:lnTo>
                  <a:lnTo>
                    <a:pt x="11029" y="16143"/>
                  </a:lnTo>
                  <a:lnTo>
                    <a:pt x="11026" y="16138"/>
                  </a:lnTo>
                  <a:cubicBezTo>
                    <a:pt x="10957" y="16174"/>
                    <a:pt x="10883" y="16200"/>
                    <a:pt x="10800" y="16200"/>
                  </a:cubicBezTo>
                  <a:cubicBezTo>
                    <a:pt x="10717" y="16200"/>
                    <a:pt x="10643" y="16174"/>
                    <a:pt x="10574" y="16138"/>
                  </a:cubicBezTo>
                  <a:lnTo>
                    <a:pt x="10571" y="16143"/>
                  </a:lnTo>
                  <a:lnTo>
                    <a:pt x="1244" y="11234"/>
                  </a:lnTo>
                  <a:lnTo>
                    <a:pt x="1247" y="11229"/>
                  </a:lnTo>
                  <a:cubicBezTo>
                    <a:pt x="1091" y="11147"/>
                    <a:pt x="982" y="10988"/>
                    <a:pt x="982" y="10800"/>
                  </a:cubicBezTo>
                  <a:cubicBezTo>
                    <a:pt x="982" y="10612"/>
                    <a:pt x="1091" y="10453"/>
                    <a:pt x="1247" y="10371"/>
                  </a:cubicBezTo>
                  <a:lnTo>
                    <a:pt x="1244" y="10366"/>
                  </a:lnTo>
                  <a:lnTo>
                    <a:pt x="3562" y="9146"/>
                  </a:lnTo>
                  <a:lnTo>
                    <a:pt x="10113" y="12594"/>
                  </a:lnTo>
                  <a:lnTo>
                    <a:pt x="10117" y="12588"/>
                  </a:lnTo>
                  <a:cubicBezTo>
                    <a:pt x="10322" y="12697"/>
                    <a:pt x="10552" y="12764"/>
                    <a:pt x="10800" y="12764"/>
                  </a:cubicBezTo>
                  <a:cubicBezTo>
                    <a:pt x="11048" y="12764"/>
                    <a:pt x="11278" y="12697"/>
                    <a:pt x="11483" y="12588"/>
                  </a:cubicBezTo>
                  <a:lnTo>
                    <a:pt x="11486" y="12594"/>
                  </a:lnTo>
                  <a:lnTo>
                    <a:pt x="18038" y="9146"/>
                  </a:lnTo>
                  <a:lnTo>
                    <a:pt x="20356" y="10366"/>
                  </a:lnTo>
                  <a:lnTo>
                    <a:pt x="20353" y="10371"/>
                  </a:lnTo>
                  <a:cubicBezTo>
                    <a:pt x="20509" y="10453"/>
                    <a:pt x="20618" y="10612"/>
                    <a:pt x="20618" y="10800"/>
                  </a:cubicBezTo>
                  <a:cubicBezTo>
                    <a:pt x="20618" y="10988"/>
                    <a:pt x="20509" y="11147"/>
                    <a:pt x="20353" y="11229"/>
                  </a:cubicBezTo>
                  <a:moveTo>
                    <a:pt x="20356" y="14784"/>
                  </a:moveTo>
                  <a:lnTo>
                    <a:pt x="20353" y="14790"/>
                  </a:lnTo>
                  <a:cubicBezTo>
                    <a:pt x="20509" y="14872"/>
                    <a:pt x="20618" y="15030"/>
                    <a:pt x="20618" y="15218"/>
                  </a:cubicBezTo>
                  <a:cubicBezTo>
                    <a:pt x="20618" y="15407"/>
                    <a:pt x="20509" y="15565"/>
                    <a:pt x="20353" y="15647"/>
                  </a:cubicBezTo>
                  <a:lnTo>
                    <a:pt x="20356" y="15653"/>
                  </a:lnTo>
                  <a:lnTo>
                    <a:pt x="11029" y="20562"/>
                  </a:lnTo>
                  <a:lnTo>
                    <a:pt x="11026" y="20556"/>
                  </a:lnTo>
                  <a:cubicBezTo>
                    <a:pt x="10957" y="20592"/>
                    <a:pt x="10883" y="20618"/>
                    <a:pt x="10800" y="20618"/>
                  </a:cubicBezTo>
                  <a:cubicBezTo>
                    <a:pt x="10717" y="20618"/>
                    <a:pt x="10643" y="20592"/>
                    <a:pt x="10574" y="20556"/>
                  </a:cubicBezTo>
                  <a:lnTo>
                    <a:pt x="10571" y="20562"/>
                  </a:lnTo>
                  <a:lnTo>
                    <a:pt x="1244" y="15653"/>
                  </a:lnTo>
                  <a:lnTo>
                    <a:pt x="1247" y="15647"/>
                  </a:lnTo>
                  <a:cubicBezTo>
                    <a:pt x="1091" y="15565"/>
                    <a:pt x="982" y="15407"/>
                    <a:pt x="982" y="15218"/>
                  </a:cubicBezTo>
                  <a:cubicBezTo>
                    <a:pt x="982" y="15030"/>
                    <a:pt x="1091" y="14872"/>
                    <a:pt x="1247" y="14790"/>
                  </a:cubicBezTo>
                  <a:lnTo>
                    <a:pt x="1244" y="14784"/>
                  </a:lnTo>
                  <a:lnTo>
                    <a:pt x="3562" y="13564"/>
                  </a:lnTo>
                  <a:lnTo>
                    <a:pt x="10113" y="17012"/>
                  </a:lnTo>
                  <a:lnTo>
                    <a:pt x="10117" y="17006"/>
                  </a:lnTo>
                  <a:cubicBezTo>
                    <a:pt x="10322" y="17115"/>
                    <a:pt x="10552" y="17182"/>
                    <a:pt x="10800" y="17182"/>
                  </a:cubicBezTo>
                  <a:cubicBezTo>
                    <a:pt x="11048" y="17182"/>
                    <a:pt x="11278" y="17115"/>
                    <a:pt x="11483" y="17006"/>
                  </a:cubicBezTo>
                  <a:lnTo>
                    <a:pt x="11486" y="17012"/>
                  </a:lnTo>
                  <a:lnTo>
                    <a:pt x="18038" y="13564"/>
                  </a:lnTo>
                  <a:cubicBezTo>
                    <a:pt x="18038" y="13564"/>
                    <a:pt x="20356" y="14784"/>
                    <a:pt x="20356" y="14784"/>
                  </a:cubicBezTo>
                  <a:close/>
                  <a:moveTo>
                    <a:pt x="1244" y="6816"/>
                  </a:moveTo>
                  <a:lnTo>
                    <a:pt x="1247" y="6811"/>
                  </a:lnTo>
                  <a:cubicBezTo>
                    <a:pt x="1091" y="6728"/>
                    <a:pt x="982" y="6570"/>
                    <a:pt x="982" y="6382"/>
                  </a:cubicBezTo>
                  <a:cubicBezTo>
                    <a:pt x="982" y="6194"/>
                    <a:pt x="1091" y="6035"/>
                    <a:pt x="1247" y="5953"/>
                  </a:cubicBezTo>
                  <a:lnTo>
                    <a:pt x="1244" y="5947"/>
                  </a:lnTo>
                  <a:lnTo>
                    <a:pt x="10571" y="1038"/>
                  </a:lnTo>
                  <a:lnTo>
                    <a:pt x="10574" y="1044"/>
                  </a:lnTo>
                  <a:cubicBezTo>
                    <a:pt x="10643" y="1008"/>
                    <a:pt x="10717" y="982"/>
                    <a:pt x="10800" y="982"/>
                  </a:cubicBezTo>
                  <a:cubicBezTo>
                    <a:pt x="10883" y="982"/>
                    <a:pt x="10957" y="1008"/>
                    <a:pt x="11026" y="1044"/>
                  </a:cubicBezTo>
                  <a:lnTo>
                    <a:pt x="11029" y="1038"/>
                  </a:lnTo>
                  <a:lnTo>
                    <a:pt x="20356" y="5947"/>
                  </a:lnTo>
                  <a:lnTo>
                    <a:pt x="20353" y="5953"/>
                  </a:lnTo>
                  <a:cubicBezTo>
                    <a:pt x="20509" y="6035"/>
                    <a:pt x="20618" y="6194"/>
                    <a:pt x="20618" y="6382"/>
                  </a:cubicBezTo>
                  <a:cubicBezTo>
                    <a:pt x="20618" y="6570"/>
                    <a:pt x="20509" y="6728"/>
                    <a:pt x="20353" y="6811"/>
                  </a:cubicBezTo>
                  <a:lnTo>
                    <a:pt x="20356" y="6816"/>
                  </a:lnTo>
                  <a:lnTo>
                    <a:pt x="11029" y="11725"/>
                  </a:lnTo>
                  <a:lnTo>
                    <a:pt x="11026" y="11720"/>
                  </a:lnTo>
                  <a:cubicBezTo>
                    <a:pt x="10957" y="11756"/>
                    <a:pt x="10883" y="11782"/>
                    <a:pt x="10800" y="11782"/>
                  </a:cubicBezTo>
                  <a:cubicBezTo>
                    <a:pt x="10717" y="11782"/>
                    <a:pt x="10643" y="11756"/>
                    <a:pt x="10574" y="11720"/>
                  </a:cubicBezTo>
                  <a:lnTo>
                    <a:pt x="10571" y="11725"/>
                  </a:lnTo>
                  <a:cubicBezTo>
                    <a:pt x="10571" y="11725"/>
                    <a:pt x="1244" y="6816"/>
                    <a:pt x="1244" y="6816"/>
                  </a:cubicBezTo>
                  <a:close/>
                  <a:moveTo>
                    <a:pt x="21600" y="10800"/>
                  </a:moveTo>
                  <a:cubicBezTo>
                    <a:pt x="21600" y="10234"/>
                    <a:pt x="21278" y="9749"/>
                    <a:pt x="20810" y="9503"/>
                  </a:cubicBezTo>
                  <a:lnTo>
                    <a:pt x="20813" y="9497"/>
                  </a:lnTo>
                  <a:lnTo>
                    <a:pt x="19092" y="8591"/>
                  </a:lnTo>
                  <a:lnTo>
                    <a:pt x="20813" y="7685"/>
                  </a:lnTo>
                  <a:lnTo>
                    <a:pt x="20810" y="7679"/>
                  </a:lnTo>
                  <a:cubicBezTo>
                    <a:pt x="21278" y="7433"/>
                    <a:pt x="21600" y="6948"/>
                    <a:pt x="21600" y="6382"/>
                  </a:cubicBezTo>
                  <a:cubicBezTo>
                    <a:pt x="21600" y="5816"/>
                    <a:pt x="21278" y="5331"/>
                    <a:pt x="20810" y="5085"/>
                  </a:cubicBezTo>
                  <a:lnTo>
                    <a:pt x="20813" y="5079"/>
                  </a:lnTo>
                  <a:lnTo>
                    <a:pt x="11486" y="170"/>
                  </a:lnTo>
                  <a:lnTo>
                    <a:pt x="11483" y="175"/>
                  </a:lnTo>
                  <a:cubicBezTo>
                    <a:pt x="11278" y="67"/>
                    <a:pt x="11048" y="0"/>
                    <a:pt x="10800" y="0"/>
                  </a:cubicBezTo>
                  <a:cubicBezTo>
                    <a:pt x="10552" y="0"/>
                    <a:pt x="10322" y="67"/>
                    <a:pt x="10117" y="175"/>
                  </a:cubicBezTo>
                  <a:lnTo>
                    <a:pt x="10113" y="170"/>
                  </a:lnTo>
                  <a:lnTo>
                    <a:pt x="786" y="5079"/>
                  </a:lnTo>
                  <a:lnTo>
                    <a:pt x="790" y="5085"/>
                  </a:lnTo>
                  <a:cubicBezTo>
                    <a:pt x="322" y="5331"/>
                    <a:pt x="0" y="5816"/>
                    <a:pt x="0" y="6382"/>
                  </a:cubicBezTo>
                  <a:cubicBezTo>
                    <a:pt x="0" y="6948"/>
                    <a:pt x="322" y="7433"/>
                    <a:pt x="790" y="7679"/>
                  </a:cubicBezTo>
                  <a:lnTo>
                    <a:pt x="786" y="7685"/>
                  </a:lnTo>
                  <a:lnTo>
                    <a:pt x="2508" y="8591"/>
                  </a:lnTo>
                  <a:lnTo>
                    <a:pt x="786" y="9497"/>
                  </a:lnTo>
                  <a:lnTo>
                    <a:pt x="790" y="9503"/>
                  </a:lnTo>
                  <a:cubicBezTo>
                    <a:pt x="322" y="9749"/>
                    <a:pt x="0" y="10234"/>
                    <a:pt x="0" y="10800"/>
                  </a:cubicBezTo>
                  <a:cubicBezTo>
                    <a:pt x="0" y="11366"/>
                    <a:pt x="322" y="11851"/>
                    <a:pt x="790" y="12097"/>
                  </a:cubicBezTo>
                  <a:lnTo>
                    <a:pt x="786" y="12103"/>
                  </a:lnTo>
                  <a:lnTo>
                    <a:pt x="2508" y="13009"/>
                  </a:lnTo>
                  <a:lnTo>
                    <a:pt x="786" y="13915"/>
                  </a:lnTo>
                  <a:lnTo>
                    <a:pt x="790" y="13921"/>
                  </a:lnTo>
                  <a:cubicBezTo>
                    <a:pt x="322" y="14167"/>
                    <a:pt x="0" y="14652"/>
                    <a:pt x="0" y="15218"/>
                  </a:cubicBezTo>
                  <a:cubicBezTo>
                    <a:pt x="0" y="15784"/>
                    <a:pt x="322" y="16269"/>
                    <a:pt x="790" y="16515"/>
                  </a:cubicBezTo>
                  <a:lnTo>
                    <a:pt x="786" y="16521"/>
                  </a:lnTo>
                  <a:lnTo>
                    <a:pt x="10113" y="21430"/>
                  </a:lnTo>
                  <a:lnTo>
                    <a:pt x="10117" y="21425"/>
                  </a:lnTo>
                  <a:cubicBezTo>
                    <a:pt x="10322" y="21533"/>
                    <a:pt x="10552" y="21600"/>
                    <a:pt x="10800" y="21600"/>
                  </a:cubicBezTo>
                  <a:cubicBezTo>
                    <a:pt x="11048" y="21600"/>
                    <a:pt x="11278" y="21533"/>
                    <a:pt x="11483" y="21425"/>
                  </a:cubicBezTo>
                  <a:lnTo>
                    <a:pt x="11486" y="21430"/>
                  </a:lnTo>
                  <a:lnTo>
                    <a:pt x="20813" y="16521"/>
                  </a:lnTo>
                  <a:lnTo>
                    <a:pt x="20810" y="16515"/>
                  </a:lnTo>
                  <a:cubicBezTo>
                    <a:pt x="21278" y="16269"/>
                    <a:pt x="21600" y="15784"/>
                    <a:pt x="21600" y="15218"/>
                  </a:cubicBezTo>
                  <a:cubicBezTo>
                    <a:pt x="21600" y="14652"/>
                    <a:pt x="21278" y="14167"/>
                    <a:pt x="20810" y="13921"/>
                  </a:cubicBezTo>
                  <a:lnTo>
                    <a:pt x="20813" y="13915"/>
                  </a:lnTo>
                  <a:lnTo>
                    <a:pt x="19092" y="13009"/>
                  </a:lnTo>
                  <a:lnTo>
                    <a:pt x="20813" y="12103"/>
                  </a:lnTo>
                  <a:lnTo>
                    <a:pt x="20810" y="12097"/>
                  </a:lnTo>
                  <a:cubicBezTo>
                    <a:pt x="21278" y="11851"/>
                    <a:pt x="21600" y="11366"/>
                    <a:pt x="21600" y="10800"/>
                  </a:cubicBezTo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38091" tIns="38091" rIns="38091" bIns="38091" anchor="ctr"/>
            <a:lstStyle/>
            <a:p>
              <a:pPr defTabSz="457070" hangingPunct="1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kern="12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 charset="0"/>
                <a:ea typeface="Source Sans Pro Light" charset="0"/>
                <a:cs typeface="Source Sans Pro Light" charset="0"/>
                <a:sym typeface="Gill Sans"/>
              </a:endParaRPr>
            </a:p>
          </p:txBody>
        </p:sp>
      </p:grpSp>
      <p:sp>
        <p:nvSpPr>
          <p:cNvPr id="51" name="Text Placeholder 32">
            <a:extLst>
              <a:ext uri="{FF2B5EF4-FFF2-40B4-BE49-F238E27FC236}">
                <a16:creationId xmlns:a16="http://schemas.microsoft.com/office/drawing/2014/main" id="{0AD1374E-D4FA-4563-B0BD-D4DCCCF652F1}"/>
              </a:ext>
            </a:extLst>
          </p:cNvPr>
          <p:cNvSpPr txBox="1">
            <a:spLocks/>
          </p:cNvSpPr>
          <p:nvPr/>
        </p:nvSpPr>
        <p:spPr>
          <a:xfrm>
            <a:off x="9942610" y="5396557"/>
            <a:ext cx="14079924" cy="48164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17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chemeClr val="accent5">
                    <a:lumMod val="90000"/>
                  </a:schemeClr>
                </a:solidFill>
                <a:latin typeface="Segoe UI" panose="020B0502040204020203" pitchFamily="34" charset="0"/>
                <a:ea typeface="Roboto Black" panose="02000000000000000000" pitchFamily="2" charset="0"/>
                <a:cs typeface="Segoe UI" panose="020B0502040204020203" pitchFamily="34" charset="0"/>
              </a:rPr>
              <a:t>Both locally and internationally climate change contributed to significant losses due to severe weather-related catastrophes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01829CA-01FD-4CFE-B18F-1D35681C5EE7}"/>
              </a:ext>
            </a:extLst>
          </p:cNvPr>
          <p:cNvSpPr/>
          <p:nvPr/>
        </p:nvSpPr>
        <p:spPr>
          <a:xfrm>
            <a:off x="9942610" y="6597522"/>
            <a:ext cx="10453255" cy="4432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1828823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Knysna fires estimated cost R4bn</a:t>
            </a:r>
          </a:p>
          <a:p>
            <a:pPr marL="457200" indent="-457200" defTabSz="1828823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Gauteng floods estimated cost R3bn</a:t>
            </a:r>
          </a:p>
          <a:p>
            <a:pPr marL="457200" indent="-457200" defTabSz="1828823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Drought in the Eastern and Western Cape</a:t>
            </a:r>
          </a:p>
          <a:p>
            <a:pPr marL="457200" indent="-457200" defTabSz="1828823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Recent flooding in Europe estimated at $1.2bn </a:t>
            </a:r>
          </a:p>
          <a:p>
            <a:pPr marL="457200" indent="-457200" defTabSz="1828823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Hurricane Harvey caused $125bn in damage in 2017</a:t>
            </a:r>
          </a:p>
          <a:p>
            <a:pPr marL="457200" indent="-457200" defTabSz="1828823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Australian Bush Fires $4.4bn   </a:t>
            </a:r>
          </a:p>
        </p:txBody>
      </p:sp>
      <p:sp>
        <p:nvSpPr>
          <p:cNvPr id="53" name="THANK">
            <a:extLst>
              <a:ext uri="{FF2B5EF4-FFF2-40B4-BE49-F238E27FC236}">
                <a16:creationId xmlns:a16="http://schemas.microsoft.com/office/drawing/2014/main" id="{9DA40296-DE33-48D2-8BA4-E4914CF60F49}"/>
              </a:ext>
            </a:extLst>
          </p:cNvPr>
          <p:cNvSpPr txBox="1"/>
          <p:nvPr/>
        </p:nvSpPr>
        <p:spPr>
          <a:xfrm>
            <a:off x="361466" y="445053"/>
            <a:ext cx="23661068" cy="1676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825500">
              <a:lnSpc>
                <a:spcPct val="70000"/>
              </a:lnSpc>
              <a:defRPr sz="30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en-US" sz="7200" dirty="0">
                <a:solidFill>
                  <a:schemeClr val="accent5"/>
                </a:solidFill>
              </a:rPr>
              <a:t>CLIMATE CHANGE AND THE IMPACT ON YOUR BUSINESS</a:t>
            </a:r>
            <a:endParaRPr sz="7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69550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A3ECE7-9243-43F8-AEC5-0259884426EB}"/>
              </a:ext>
            </a:extLst>
          </p:cNvPr>
          <p:cNvSpPr/>
          <p:nvPr/>
        </p:nvSpPr>
        <p:spPr>
          <a:xfrm>
            <a:off x="-1" y="11462687"/>
            <a:ext cx="24384000" cy="228600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34055CC-B894-403E-B5F5-7ECEEC1160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7863" y="11812949"/>
            <a:ext cx="3009494" cy="15201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2406C1-7A76-448D-AD0F-9FF663632B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5382" y="11579266"/>
            <a:ext cx="3206307" cy="17537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76AECA-E610-4B0D-8156-95871BB93C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7602201" cy="11430000"/>
          </a:xfrm>
          <a:prstGeom prst="rect">
            <a:avLst/>
          </a:prstGeom>
        </p:spPr>
      </p:pic>
      <p:sp>
        <p:nvSpPr>
          <p:cNvPr id="154" name="THANK"/>
          <p:cNvSpPr txBox="1"/>
          <p:nvPr/>
        </p:nvSpPr>
        <p:spPr>
          <a:xfrm>
            <a:off x="1026485" y="10145779"/>
            <a:ext cx="9426770" cy="901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825500">
              <a:lnSpc>
                <a:spcPct val="70000"/>
              </a:lnSpc>
              <a:defRPr sz="30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en-US" sz="7200" dirty="0">
                <a:solidFill>
                  <a:schemeClr val="accent5"/>
                </a:solidFill>
              </a:rPr>
              <a:t>CYBER SECURITY</a:t>
            </a:r>
            <a:endParaRPr sz="7200" dirty="0">
              <a:solidFill>
                <a:schemeClr val="accent5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12681B-8EBC-4A2E-8C2B-1F9F8E12EAE0}"/>
              </a:ext>
            </a:extLst>
          </p:cNvPr>
          <p:cNvSpPr/>
          <p:nvPr/>
        </p:nvSpPr>
        <p:spPr>
          <a:xfrm>
            <a:off x="15671689" y="0"/>
            <a:ext cx="8712311" cy="11430000"/>
          </a:xfrm>
          <a:prstGeom prst="rect">
            <a:avLst/>
          </a:prstGeom>
          <a:solidFill>
            <a:srgbClr val="76C3D3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11BC1F-7B81-4D39-B152-7CFFB7A65E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24594" y="220428"/>
            <a:ext cx="7606500" cy="1098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3824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A3ECE7-9243-43F8-AEC5-0259884426EB}"/>
              </a:ext>
            </a:extLst>
          </p:cNvPr>
          <p:cNvSpPr/>
          <p:nvPr/>
        </p:nvSpPr>
        <p:spPr>
          <a:xfrm>
            <a:off x="0" y="11430000"/>
            <a:ext cx="24384000" cy="228600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34055CC-B894-403E-B5F5-7ECEEC1160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7863" y="11812949"/>
            <a:ext cx="3009494" cy="15201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2406C1-7A76-448D-AD0F-9FF663632B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5382" y="11579266"/>
            <a:ext cx="3206307" cy="1753785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0D530CD-F859-4BE6-8B24-2ACD336F8CF5}"/>
              </a:ext>
            </a:extLst>
          </p:cNvPr>
          <p:cNvSpPr txBox="1">
            <a:spLocks/>
          </p:cNvSpPr>
          <p:nvPr/>
        </p:nvSpPr>
        <p:spPr>
          <a:xfrm>
            <a:off x="807067" y="2418540"/>
            <a:ext cx="19950546" cy="10037618"/>
          </a:xfrm>
          <a:prstGeom prst="rect">
            <a:avLst/>
          </a:prstGeom>
        </p:spPr>
        <p:txBody>
          <a:bodyPr>
            <a:noAutofit/>
          </a:bodyPr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hangingPunct="1">
              <a:buFontTx/>
              <a:buNone/>
            </a:pP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</a:t>
            </a:r>
            <a:endParaRPr lang="en-US" sz="28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hangingPunct="1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4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reputational risk; </a:t>
            </a:r>
          </a:p>
          <a:p>
            <a:pPr hangingPunct="1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4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business interruption; </a:t>
            </a:r>
          </a:p>
          <a:p>
            <a:pPr hangingPunct="1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4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business continuity; </a:t>
            </a:r>
          </a:p>
          <a:p>
            <a:pPr hangingPunct="1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4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shareholders and customer confidence; </a:t>
            </a:r>
          </a:p>
          <a:p>
            <a:pPr hangingPunct="1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4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technology risk; and </a:t>
            </a:r>
          </a:p>
          <a:p>
            <a:pPr hangingPunct="1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4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regulatory scrutiny if you are in a regulated jurisdiction</a:t>
            </a:r>
            <a:r>
              <a:rPr lang="en-US" sz="7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endParaRPr lang="en-US" sz="4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THANK">
            <a:extLst>
              <a:ext uri="{FF2B5EF4-FFF2-40B4-BE49-F238E27FC236}">
                <a16:creationId xmlns:a16="http://schemas.microsoft.com/office/drawing/2014/main" id="{BEEB110B-3112-415A-B607-2001192BB0CE}"/>
              </a:ext>
            </a:extLst>
          </p:cNvPr>
          <p:cNvSpPr txBox="1"/>
          <p:nvPr/>
        </p:nvSpPr>
        <p:spPr>
          <a:xfrm>
            <a:off x="171005" y="692364"/>
            <a:ext cx="23661068" cy="901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825500">
              <a:lnSpc>
                <a:spcPct val="70000"/>
              </a:lnSpc>
              <a:defRPr sz="30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en-US" sz="7200" dirty="0">
                <a:solidFill>
                  <a:schemeClr val="accent5"/>
                </a:solidFill>
              </a:rPr>
              <a:t>RISK ASSOCIATED WITH CYBER CRIME</a:t>
            </a:r>
            <a:endParaRPr sz="7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9254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rimary objective">
            <a:extLst>
              <a:ext uri="{FF2B5EF4-FFF2-40B4-BE49-F238E27FC236}">
                <a16:creationId xmlns:a16="http://schemas.microsoft.com/office/drawing/2014/main" id="{7C4958F5-A2F7-6E4F-8706-1362B330DB8B}"/>
              </a:ext>
            </a:extLst>
          </p:cNvPr>
          <p:cNvSpPr txBox="1"/>
          <p:nvPr/>
        </p:nvSpPr>
        <p:spPr>
          <a:xfrm>
            <a:off x="381000" y="487624"/>
            <a:ext cx="23263888" cy="761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219200">
              <a:lnSpc>
                <a:spcPct val="70000"/>
              </a:lnSpc>
              <a:defRPr sz="6000" cap="all">
                <a:solidFill>
                  <a:srgbClr val="2C3948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Brief overview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sasria</a:t>
            </a:r>
            <a:endParaRPr b="1" dirty="0">
              <a:solidFill>
                <a:schemeClr val="accent1">
                  <a:lumMod val="20000"/>
                  <a:lumOff val="8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1" name="Primary objective">
            <a:extLst>
              <a:ext uri="{FF2B5EF4-FFF2-40B4-BE49-F238E27FC236}">
                <a16:creationId xmlns:a16="http://schemas.microsoft.com/office/drawing/2014/main" id="{062DB896-C741-4A4C-8C83-0E812255D3EA}"/>
              </a:ext>
            </a:extLst>
          </p:cNvPr>
          <p:cNvSpPr txBox="1"/>
          <p:nvPr/>
        </p:nvSpPr>
        <p:spPr>
          <a:xfrm>
            <a:off x="1105647" y="2365930"/>
            <a:ext cx="23263888" cy="629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219200">
              <a:lnSpc>
                <a:spcPct val="70000"/>
              </a:lnSpc>
              <a:defRPr sz="6000" cap="all">
                <a:solidFill>
                  <a:srgbClr val="2C3948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endParaRPr sz="4800" dirty="0">
              <a:solidFill>
                <a:schemeClr val="accent1">
                  <a:lumMod val="20000"/>
                  <a:lumOff val="8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DB9AB91F-E313-DC43-A68A-AD53C9E77C53}"/>
              </a:ext>
            </a:extLst>
          </p:cNvPr>
          <p:cNvSpPr txBox="1">
            <a:spLocks/>
          </p:cNvSpPr>
          <p:nvPr/>
        </p:nvSpPr>
        <p:spPr>
          <a:xfrm>
            <a:off x="1828800" y="12878513"/>
            <a:ext cx="20726400" cy="405632"/>
          </a:xfrm>
          <a:prstGeom prst="rect">
            <a:avLst/>
          </a:prstGeom>
        </p:spPr>
        <p:txBody>
          <a:bodyPr lIns="0" tIns="0" rIns="0" bIns="243840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Lato" panose="020F0502020204030203" pitchFamily="34" charset="0"/>
                <a:ea typeface="Roboto light" panose="02000000000000000000" pitchFamily="2" charset="0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2133" dirty="0">
                <a:solidFill>
                  <a:schemeClr val="accent5"/>
                </a:solidFill>
              </a:rPr>
              <a:t>PPS Short-Term Insurance is an authorised Financial Services Provider No. 46274.</a:t>
            </a:r>
            <a:endParaRPr lang="en-US" sz="2133" dirty="0">
              <a:solidFill>
                <a:schemeClr val="accent5"/>
              </a:solidFill>
            </a:endParaRPr>
          </a:p>
          <a:p>
            <a:endParaRPr lang="en-US" sz="2667" dirty="0">
              <a:solidFill>
                <a:schemeClr val="accent5"/>
              </a:solidFill>
              <a:latin typeface="Segoe Pro Semibold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D767827-9FD0-6F47-8B95-6F7B03DDF24E}"/>
              </a:ext>
            </a:extLst>
          </p:cNvPr>
          <p:cNvSpPr txBox="1"/>
          <p:nvPr/>
        </p:nvSpPr>
        <p:spPr>
          <a:xfrm>
            <a:off x="1091450" y="7216704"/>
            <a:ext cx="7200583" cy="4410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3733"/>
              </a:lnSpc>
            </a:pPr>
            <a:endParaRPr lang="en-US" sz="2933" dirty="0">
              <a:solidFill>
                <a:schemeClr val="bg1"/>
              </a:solidFill>
              <a:latin typeface="Segoe UI" panose="020B0502040204020203" pitchFamily="34" charset="0"/>
              <a:ea typeface="Roboto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0703FD3-95D6-9043-A781-5C5B977585E0}"/>
              </a:ext>
            </a:extLst>
          </p:cNvPr>
          <p:cNvSpPr txBox="1"/>
          <p:nvPr/>
        </p:nvSpPr>
        <p:spPr>
          <a:xfrm>
            <a:off x="16402629" y="5014455"/>
            <a:ext cx="7600371" cy="4103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200"/>
              </a:lnSpc>
              <a:spcAft>
                <a:spcPts val="1600"/>
              </a:spcAft>
            </a:pPr>
            <a:endParaRPr lang="en-US" sz="2933" dirty="0">
              <a:solidFill>
                <a:schemeClr val="bg1"/>
              </a:solidFill>
              <a:latin typeface="Segoe UI" panose="020B0502040204020203" pitchFamily="34" charset="0"/>
              <a:ea typeface="Roboto light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AA3A29-06C7-4305-95CB-C6F61577589B}"/>
              </a:ext>
            </a:extLst>
          </p:cNvPr>
          <p:cNvSpPr txBox="1"/>
          <p:nvPr/>
        </p:nvSpPr>
        <p:spPr>
          <a:xfrm>
            <a:off x="381000" y="1293067"/>
            <a:ext cx="15245487" cy="11213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marR="0" indent="-5715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egoe UI" panose="020B0502040204020203" pitchFamily="34" charset="0"/>
                <a:cs typeface="Segoe UI" panose="020B0502040204020203" pitchFamily="34" charset="0"/>
                <a:sym typeface="Helvetica Neue Medium"/>
              </a:rPr>
              <a:t>SASRIA (South Africa Ris</a:t>
            </a:r>
            <a:r>
              <a:rPr lang="en-US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 Insurance Association </a:t>
            </a: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egoe UI" panose="020B0502040204020203" pitchFamily="34" charset="0"/>
                <a:cs typeface="Segoe UI" panose="020B0502040204020203" pitchFamily="34" charset="0"/>
                <a:sym typeface="Helvetica Neue Medium"/>
              </a:rPr>
              <a:t> originated in </a:t>
            </a:r>
            <a:r>
              <a:rPr lang="en-US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1976 after the civil disruption during a political time in South Africa</a:t>
            </a:r>
          </a:p>
          <a:p>
            <a:pPr marL="571500" marR="0" indent="-5715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SASRIA is the only insurance company that provides cover for special risk such as political motivated acts, riots, strikes, terrorism and public disorders </a:t>
            </a:r>
          </a:p>
          <a:p>
            <a:pPr marL="571500" marR="0" indent="-5715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SASRIA is a state-owned insurance company governed by the Minister of Finance and regulatory bodies of the insurance industry</a:t>
            </a:r>
          </a:p>
          <a:p>
            <a:pPr marL="571500" marR="0" indent="-5715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SASRIA collected R2.4-Billion in premiums in 2020, 11% increase since 2019</a:t>
            </a:r>
          </a:p>
          <a:p>
            <a:pPr marL="571500" marR="0" indent="-5715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Claims paid by SASRIA in 2020 equals to R992 million compared to R1.6-billion in the previous financial year</a:t>
            </a:r>
          </a:p>
          <a:p>
            <a:pPr marL="571500" marR="0" indent="-5715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2020 SASRIA reported a profit of R333-million after tax</a:t>
            </a:r>
          </a:p>
          <a:p>
            <a:pPr marL="571500" marR="0" indent="-5715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endParaRPr lang="en-US" sz="3600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71500" marR="0" indent="-5715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ZA" sz="36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Segoe UI" panose="020B0502040204020203" pitchFamily="34" charset="0"/>
              <a:cs typeface="Segoe UI" panose="020B0502040204020203" pitchFamily="34" charset="0"/>
              <a:sym typeface="Helvetica Neue Medium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6FDAFA-FE0E-4CFA-B66C-C59B0942A1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34" t="5734" b="9395"/>
          <a:stretch/>
        </p:blipFill>
        <p:spPr>
          <a:xfrm>
            <a:off x="15706902" y="7437213"/>
            <a:ext cx="7973982" cy="3594251"/>
          </a:xfrm>
          <a:prstGeom prst="rect">
            <a:avLst/>
          </a:prstGeom>
          <a:ln w="92075">
            <a:solidFill>
              <a:schemeClr val="accent1">
                <a:lumMod val="7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1F1B2D-59DB-4DF6-9BD9-35B10490F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6487" y="1659592"/>
            <a:ext cx="8009978" cy="4535564"/>
          </a:xfrm>
          <a:prstGeom prst="rect">
            <a:avLst/>
          </a:prstGeom>
          <a:ln w="98425">
            <a:solidFill>
              <a:schemeClr val="accent1">
                <a:lumMod val="7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67A7B5-DDA3-48D2-93A2-E16A10A5F2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65" y="11724475"/>
            <a:ext cx="24384000" cy="230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8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rimary objective">
            <a:extLst>
              <a:ext uri="{FF2B5EF4-FFF2-40B4-BE49-F238E27FC236}">
                <a16:creationId xmlns:a16="http://schemas.microsoft.com/office/drawing/2014/main" id="{7C4958F5-A2F7-6E4F-8706-1362B330DB8B}"/>
              </a:ext>
            </a:extLst>
          </p:cNvPr>
          <p:cNvSpPr txBox="1"/>
          <p:nvPr/>
        </p:nvSpPr>
        <p:spPr>
          <a:xfrm>
            <a:off x="419722" y="524609"/>
            <a:ext cx="23263888" cy="761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219200">
              <a:lnSpc>
                <a:spcPct val="70000"/>
              </a:lnSpc>
              <a:defRPr sz="6000" cap="all">
                <a:solidFill>
                  <a:srgbClr val="2C3948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RIOTS AND STRIKES KZN/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sasria</a:t>
            </a:r>
            <a:endParaRPr b="1" dirty="0">
              <a:solidFill>
                <a:schemeClr val="accent1">
                  <a:lumMod val="20000"/>
                  <a:lumOff val="8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1C86CC34-C707-EB4B-9AFE-3A1DF9AF9BAE}"/>
              </a:ext>
            </a:extLst>
          </p:cNvPr>
          <p:cNvSpPr txBox="1">
            <a:spLocks/>
          </p:cNvSpPr>
          <p:nvPr/>
        </p:nvSpPr>
        <p:spPr>
          <a:xfrm>
            <a:off x="419722" y="1719419"/>
            <a:ext cx="9203877" cy="2120032"/>
          </a:xfrm>
        </p:spPr>
        <p:txBody>
          <a:bodyPr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SASRIA Estimated claims cost is between R10-R30 Billion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D767827-9FD0-6F47-8B95-6F7B03DDF24E}"/>
              </a:ext>
            </a:extLst>
          </p:cNvPr>
          <p:cNvSpPr txBox="1"/>
          <p:nvPr/>
        </p:nvSpPr>
        <p:spPr>
          <a:xfrm>
            <a:off x="503842" y="5052194"/>
            <a:ext cx="8542771" cy="9489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733"/>
              </a:lnSpc>
            </a:pPr>
            <a:r>
              <a:rPr lang="en-US" sz="3600" dirty="0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It is believed that over 200 shopping malls have been destroyed and 3000 shops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7ECB5DD-BB8F-0D4E-86C2-8A5F4456DAC2}"/>
              </a:ext>
            </a:extLst>
          </p:cNvPr>
          <p:cNvSpPr txBox="1"/>
          <p:nvPr/>
        </p:nvSpPr>
        <p:spPr>
          <a:xfrm>
            <a:off x="419722" y="6844788"/>
            <a:ext cx="8542770" cy="14234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733"/>
              </a:lnSpc>
            </a:pPr>
            <a:r>
              <a:rPr lang="en-US" sz="3600" dirty="0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Government has committed to ensure that SASRIA is able to honor all valid claims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9B0AD8-B134-4C7C-9CB2-C47B7B5449B9}"/>
              </a:ext>
            </a:extLst>
          </p:cNvPr>
          <p:cNvSpPr txBox="1"/>
          <p:nvPr/>
        </p:nvSpPr>
        <p:spPr>
          <a:xfrm>
            <a:off x="409805" y="8404821"/>
            <a:ext cx="8542770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egoe UI" panose="020B0502040204020203" pitchFamily="34" charset="0"/>
                <a:cs typeface="Segoe UI" panose="020B0502040204020203" pitchFamily="34" charset="0"/>
                <a:sym typeface="Helvetica Neue Medium"/>
              </a:rPr>
              <a:t>It </a:t>
            </a:r>
            <a:r>
              <a:rPr lang="en-US" sz="3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 further believed that 40 000 business was impacted and 50 000 informal businesses</a:t>
            </a:r>
            <a:endParaRPr kumimoji="0" lang="en-ZA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egoe UI" panose="020B0502040204020203" pitchFamily="34" charset="0"/>
              <a:cs typeface="Segoe UI" panose="020B0502040204020203" pitchFamily="34" charset="0"/>
              <a:sym typeface="Helvetica Neue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6496D0-F368-436A-8882-C0BD167620B9}"/>
              </a:ext>
            </a:extLst>
          </p:cNvPr>
          <p:cNvSpPr txBox="1"/>
          <p:nvPr/>
        </p:nvSpPr>
        <p:spPr>
          <a:xfrm>
            <a:off x="15240003" y="1603284"/>
            <a:ext cx="8880386" cy="9828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76C3D3"/>
                </a:solidFill>
                <a:effectLst/>
                <a:uFillTx/>
                <a:latin typeface="Segoe UI" panose="020B0502040204020203" pitchFamily="34" charset="0"/>
                <a:cs typeface="Segoe UI" panose="020B0502040204020203" pitchFamily="34" charset="0"/>
                <a:sym typeface="Helvetica Neue Medium"/>
              </a:rPr>
              <a:t>What have we learned from the looting in KZN/Gauteng?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 is important to ensure that you are insured correctly and that you have the adequate covers in place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6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egoe UI" panose="020B0502040204020203" pitchFamily="34" charset="0"/>
                <a:cs typeface="Segoe UI" panose="020B0502040204020203" pitchFamily="34" charset="0"/>
                <a:sym typeface="Helvetica Neue Medium"/>
              </a:rPr>
              <a:t>Many business st</a:t>
            </a:r>
            <a:r>
              <a:rPr lang="en-US" sz="3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ill do not have insurance against these eventualities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dirty="0">
                <a:solidFill>
                  <a:srgbClr val="76C3D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Food for thought </a:t>
            </a:r>
            <a:r>
              <a:rPr lang="en-US" sz="4000" dirty="0">
                <a:solidFill>
                  <a:srgbClr val="76C3D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 you have the correct cover in place?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impact will this have to your business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the impact to your client's business? 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Think about the Supply Chain, harbors closed, not being able to transport basic goods and essentials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ZA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egoe UI" panose="020B0502040204020203" pitchFamily="34" charset="0"/>
              <a:cs typeface="Segoe UI" panose="020B0502040204020203" pitchFamily="34" charset="0"/>
              <a:sym typeface="Helvetica Neue Medium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11213E-E01C-4251-9E93-823083615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274" y="1740860"/>
            <a:ext cx="4522234" cy="4079726"/>
          </a:xfrm>
          <a:prstGeom prst="ellipse">
            <a:avLst/>
          </a:prstGeom>
          <a:solidFill>
            <a:srgbClr val="76C3D3"/>
          </a:solidFill>
          <a:ln w="95250" cap="rnd">
            <a:solidFill>
              <a:srgbClr val="76C3D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83F95D-CA45-4F0C-8CCC-49CD9A831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0184" y="6275282"/>
            <a:ext cx="4952132" cy="4329397"/>
          </a:xfrm>
          <a:prstGeom prst="ellipse">
            <a:avLst/>
          </a:prstGeom>
          <a:solidFill>
            <a:srgbClr val="76C3D3"/>
          </a:solidFill>
          <a:ln w="79375" cap="rnd">
            <a:solidFill>
              <a:srgbClr val="76C3D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28C0AEB-A400-42AB-A1BC-A8D3F051FEB8}"/>
              </a:ext>
            </a:extLst>
          </p:cNvPr>
          <p:cNvSpPr txBox="1">
            <a:spLocks/>
          </p:cNvSpPr>
          <p:nvPr/>
        </p:nvSpPr>
        <p:spPr>
          <a:xfrm>
            <a:off x="419722" y="3386196"/>
            <a:ext cx="8244230" cy="2120032"/>
          </a:xfrm>
        </p:spPr>
        <p:txBody>
          <a:bodyPr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Claims adjusters are still counting the cost of damages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785832-2708-433D-9C42-80E17510CF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489167"/>
            <a:ext cx="24384000" cy="231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9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rimary objective">
            <a:extLst>
              <a:ext uri="{FF2B5EF4-FFF2-40B4-BE49-F238E27FC236}">
                <a16:creationId xmlns:a16="http://schemas.microsoft.com/office/drawing/2014/main" id="{7C4958F5-A2F7-6E4F-8706-1362B330DB8B}"/>
              </a:ext>
            </a:extLst>
          </p:cNvPr>
          <p:cNvSpPr txBox="1"/>
          <p:nvPr/>
        </p:nvSpPr>
        <p:spPr>
          <a:xfrm>
            <a:off x="560056" y="754550"/>
            <a:ext cx="23263888" cy="761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219200">
              <a:lnSpc>
                <a:spcPct val="70000"/>
              </a:lnSpc>
              <a:defRPr sz="6000" cap="all">
                <a:solidFill>
                  <a:srgbClr val="2C3948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PROFESSIONAL indemnity insurance </a:t>
            </a:r>
            <a:endParaRPr b="1" dirty="0">
              <a:solidFill>
                <a:schemeClr val="accent1">
                  <a:lumMod val="20000"/>
                  <a:lumOff val="8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1" name="Primary objective">
            <a:extLst>
              <a:ext uri="{FF2B5EF4-FFF2-40B4-BE49-F238E27FC236}">
                <a16:creationId xmlns:a16="http://schemas.microsoft.com/office/drawing/2014/main" id="{062DB896-C741-4A4C-8C83-0E812255D3EA}"/>
              </a:ext>
            </a:extLst>
          </p:cNvPr>
          <p:cNvSpPr txBox="1"/>
          <p:nvPr/>
        </p:nvSpPr>
        <p:spPr>
          <a:xfrm>
            <a:off x="1105647" y="2365930"/>
            <a:ext cx="23263888" cy="629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219200">
              <a:lnSpc>
                <a:spcPct val="70000"/>
              </a:lnSpc>
              <a:defRPr sz="6000" cap="all">
                <a:solidFill>
                  <a:srgbClr val="2C3948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endParaRPr sz="4800" dirty="0">
              <a:solidFill>
                <a:schemeClr val="accent1">
                  <a:lumMod val="20000"/>
                  <a:lumOff val="8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D767827-9FD0-6F47-8B95-6F7B03DDF24E}"/>
              </a:ext>
            </a:extLst>
          </p:cNvPr>
          <p:cNvSpPr txBox="1"/>
          <p:nvPr/>
        </p:nvSpPr>
        <p:spPr>
          <a:xfrm>
            <a:off x="1091450" y="7216704"/>
            <a:ext cx="7200583" cy="4410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3733"/>
              </a:lnSpc>
            </a:pPr>
            <a:endParaRPr lang="en-US" sz="2933" dirty="0">
              <a:solidFill>
                <a:schemeClr val="bg1"/>
              </a:solidFill>
              <a:latin typeface="Segoe UI" panose="020B0502040204020203" pitchFamily="34" charset="0"/>
              <a:ea typeface="Roboto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0703FD3-95D6-9043-A781-5C5B977585E0}"/>
              </a:ext>
            </a:extLst>
          </p:cNvPr>
          <p:cNvSpPr txBox="1"/>
          <p:nvPr/>
        </p:nvSpPr>
        <p:spPr>
          <a:xfrm>
            <a:off x="16402629" y="5014455"/>
            <a:ext cx="7600371" cy="4103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200"/>
              </a:lnSpc>
              <a:spcAft>
                <a:spcPts val="1600"/>
              </a:spcAft>
            </a:pPr>
            <a:endParaRPr lang="en-US" sz="2933" dirty="0">
              <a:solidFill>
                <a:schemeClr val="bg1"/>
              </a:solidFill>
              <a:latin typeface="Segoe UI" panose="020B0502040204020203" pitchFamily="34" charset="0"/>
              <a:ea typeface="Roboto light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AA3A29-06C7-4305-95CB-C6F61577589B}"/>
              </a:ext>
            </a:extLst>
          </p:cNvPr>
          <p:cNvSpPr txBox="1"/>
          <p:nvPr/>
        </p:nvSpPr>
        <p:spPr>
          <a:xfrm>
            <a:off x="560056" y="2344180"/>
            <a:ext cx="22436083" cy="88126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685800" lvl="2" indent="-6858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5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PI cover is insurance designed to cover you against your clients after they might suffer a loss due to an act of omission or negligence caused by you. </a:t>
            </a:r>
          </a:p>
          <a:p>
            <a:pPr marL="685800" lvl="2" indent="-685800">
              <a:spcAft>
                <a:spcPts val="1800"/>
              </a:spcAft>
              <a:buFont typeface="Wingdings" panose="05000000000000000000" pitchFamily="2" charset="2"/>
              <a:buChar char="Ø"/>
            </a:pPr>
            <a:endParaRPr lang="en-US" sz="5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2">
              <a:spcAft>
                <a:spcPts val="1800"/>
              </a:spcAft>
            </a:pPr>
            <a:r>
              <a:rPr lang="en-US" sz="5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Some points to consider when taking out this cover:</a:t>
            </a:r>
          </a:p>
          <a:p>
            <a:pPr marL="685800" lvl="2" indent="-6858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5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 need to identify how big is the balance sheet of your largest client</a:t>
            </a:r>
          </a:p>
          <a:p>
            <a:pPr marL="685800" lvl="2" indent="-6858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5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fees do you charge </a:t>
            </a:r>
          </a:p>
          <a:p>
            <a:pPr marL="685800" lvl="2" indent="-6858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5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services do you provide  </a:t>
            </a:r>
          </a:p>
          <a:p>
            <a:pPr marL="571500" marR="0" indent="-5715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kumimoji="0" lang="en-ZA" sz="44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Segoe UI" panose="020B0502040204020203" pitchFamily="34" charset="0"/>
              <a:cs typeface="Segoe UI" panose="020B0502040204020203" pitchFamily="34" charset="0"/>
              <a:sym typeface="Helvetica Neue Medium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80B6CC-F504-4D91-8AD3-CDAECED28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9" y="11442479"/>
            <a:ext cx="24384000" cy="231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7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White">
  <a:themeElements>
    <a:clrScheme name="Custom 1">
      <a:dk1>
        <a:srgbClr val="0B1C33"/>
      </a:dk1>
      <a:lt1>
        <a:srgbClr val="FFFFFF"/>
      </a:lt1>
      <a:dk2>
        <a:srgbClr val="44546A"/>
      </a:dk2>
      <a:lt2>
        <a:srgbClr val="E7E6E6"/>
      </a:lt2>
      <a:accent1>
        <a:srgbClr val="76C3D2"/>
      </a:accent1>
      <a:accent2>
        <a:srgbClr val="B89D73"/>
      </a:accent2>
      <a:accent3>
        <a:srgbClr val="A5A5A5"/>
      </a:accent3>
      <a:accent4>
        <a:srgbClr val="936255"/>
      </a:accent4>
      <a:accent5>
        <a:srgbClr val="BEE0E8"/>
      </a:accent5>
      <a:accent6>
        <a:srgbClr val="8E8D9D"/>
      </a:accent6>
      <a:hlink>
        <a:srgbClr val="77C4D3"/>
      </a:hlink>
      <a:folHlink>
        <a:srgbClr val="0B1C33"/>
      </a:folHlink>
    </a:clrScheme>
    <a:fontScheme name="White">
      <a:majorFont>
        <a:latin typeface="Lucida Grande"/>
        <a:ea typeface="Lucida Grande"/>
        <a:cs typeface="Lucida Grand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White">
  <a:themeElements>
    <a:clrScheme name="Custom 1">
      <a:dk1>
        <a:srgbClr val="0B1C33"/>
      </a:dk1>
      <a:lt1>
        <a:srgbClr val="FFFFFF"/>
      </a:lt1>
      <a:dk2>
        <a:srgbClr val="44546A"/>
      </a:dk2>
      <a:lt2>
        <a:srgbClr val="E7E6E6"/>
      </a:lt2>
      <a:accent1>
        <a:srgbClr val="76C3D2"/>
      </a:accent1>
      <a:accent2>
        <a:srgbClr val="B89D73"/>
      </a:accent2>
      <a:accent3>
        <a:srgbClr val="A5A5A5"/>
      </a:accent3>
      <a:accent4>
        <a:srgbClr val="936255"/>
      </a:accent4>
      <a:accent5>
        <a:srgbClr val="BEE0E8"/>
      </a:accent5>
      <a:accent6>
        <a:srgbClr val="8E8D9D"/>
      </a:accent6>
      <a:hlink>
        <a:srgbClr val="77C4D3"/>
      </a:hlink>
      <a:folHlink>
        <a:srgbClr val="0B1C33"/>
      </a:folHlink>
    </a:clrScheme>
    <a:fontScheme name="White">
      <a:majorFont>
        <a:latin typeface="Lucida Grande"/>
        <a:ea typeface="Lucida Grande"/>
        <a:cs typeface="Lucida Grand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Lucida Grande"/>
        <a:ea typeface="Lucida Grande"/>
        <a:cs typeface="Lucida Grand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5008</TotalTime>
  <Words>682</Words>
  <Application>Microsoft Office PowerPoint</Application>
  <PresentationFormat>Custom</PresentationFormat>
  <Paragraphs>103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31" baseType="lpstr">
      <vt:lpstr>Segoe Pro Semibold</vt:lpstr>
      <vt:lpstr>Segoe UI</vt:lpstr>
      <vt:lpstr>Helvetica Neue Medium</vt:lpstr>
      <vt:lpstr>Helvetica</vt:lpstr>
      <vt:lpstr>Lato Black</vt:lpstr>
      <vt:lpstr>Avenir Black</vt:lpstr>
      <vt:lpstr>Lucida Grande</vt:lpstr>
      <vt:lpstr>Courier New</vt:lpstr>
      <vt:lpstr>Calibri</vt:lpstr>
      <vt:lpstr>Montserrat Bold</vt:lpstr>
      <vt:lpstr>Gotham Black</vt:lpstr>
      <vt:lpstr>Arial</vt:lpstr>
      <vt:lpstr>Wingdings</vt:lpstr>
      <vt:lpstr>Segoe UI Bold</vt:lpstr>
      <vt:lpstr>Lato</vt:lpstr>
      <vt:lpstr>Helvetica Neue</vt:lpstr>
      <vt:lpstr>Source Sans Pro Light</vt:lpstr>
      <vt:lpstr>White</vt:lpstr>
      <vt:lpstr>1_White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Marlies De Vries</dc:creator>
  <cp:lastModifiedBy>Yumna Williams</cp:lastModifiedBy>
  <cp:revision>193</cp:revision>
  <dcterms:modified xsi:type="dcterms:W3CDTF">2021-08-04T13:46:18Z</dcterms:modified>
</cp:coreProperties>
</file>